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9906000" cy="6858000" type="A4"/>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FFCC00"/>
    <a:srgbClr val="008000"/>
    <a:srgbClr val="CC6600"/>
    <a:srgbClr val="FF66FF"/>
    <a:srgbClr val="0000FF"/>
    <a:srgbClr val="FF0066"/>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varScale="1">
        <p:scale>
          <a:sx n="112" d="100"/>
          <a:sy n="112" d="100"/>
        </p:scale>
        <p:origin x="2004" y="-18"/>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4F283DB-D4D6-428F-818A-EC56E2D5E693}"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F283DB-D4D6-428F-818A-EC56E2D5E693}"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F283DB-D4D6-428F-818A-EC56E2D5E693}"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4F283DB-D4D6-428F-818A-EC56E2D5E693}"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4F283DB-D4D6-428F-818A-EC56E2D5E693}" type="datetimeFigureOut">
              <a:rPr lang="en-US" smtClean="0"/>
              <a:pPr/>
              <a:t>4/14/2026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4F283DB-D4D6-428F-818A-EC56E2D5E693}" type="datetimeFigureOut">
              <a:rPr lang="en-US" smtClean="0"/>
              <a:pPr/>
              <a:t>4/14/2026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F283DB-D4D6-428F-818A-EC56E2D5E693}" type="datetimeFigureOut">
              <a:rPr lang="en-US" smtClean="0"/>
              <a:pPr/>
              <a:t>4/14/2026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F283DB-D4D6-428F-818A-EC56E2D5E693}"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4F283DB-D4D6-428F-818A-EC56E2D5E693}" type="datetimeFigureOut">
              <a:rPr lang="en-US" smtClean="0"/>
              <a:pPr/>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F283DB-D4D6-428F-818A-EC56E2D5E693}"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F283DB-D4D6-428F-818A-EC56E2D5E693}" type="datetimeFigureOut">
              <a:rPr lang="en-US" smtClean="0"/>
              <a:pPr/>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8AE38F-F51F-4270-B91D-D4F1A8321FB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F283DB-D4D6-428F-818A-EC56E2D5E693}" type="datetimeFigureOut">
              <a:rPr lang="en-US" smtClean="0"/>
              <a:pPr/>
              <a:t>4/14/2026</a:t>
            </a:fld>
            <a:endParaRPr lang="en-US"/>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8AE38F-F51F-4270-B91D-D4F1A8321FB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676329" y="2075374"/>
            <a:ext cx="323157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In </a:t>
            </a:r>
            <a:r>
              <a:rPr lang="en-GB" sz="1200" b="1" dirty="0">
                <a:solidFill>
                  <a:srgbClr val="0000FF"/>
                </a:solidFill>
                <a:latin typeface="Candara" panose="020E0502030303020204" pitchFamily="34" charset="0"/>
                <a:ea typeface="Calibri" pitchFamily="34" charset="0"/>
                <a:cs typeface="Franklin Gothic Medium" pitchFamily="34" charset="0"/>
              </a:rPr>
              <a:t>Maths</a:t>
            </a: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 we will be …</a:t>
            </a:r>
          </a:p>
          <a:p>
            <a:pPr marL="171450" lvl="0" indent="-171450" fontAlgn="base">
              <a:spcBef>
                <a:spcPct val="0"/>
              </a:spcBef>
              <a:spcAft>
                <a:spcPct val="0"/>
              </a:spcAft>
              <a:buFont typeface="Arial" panose="020B0604020202020204" pitchFamily="34" charset="0"/>
              <a:buChar char="•"/>
            </a:pPr>
            <a:r>
              <a:rPr lang="en-GB" sz="1200" b="1" dirty="0">
                <a:latin typeface="Candara" panose="020E0502030303020204" pitchFamily="34" charset="0"/>
              </a:rPr>
              <a:t>Shape</a:t>
            </a:r>
          </a:p>
          <a:p>
            <a:pPr marL="171450" lvl="0" indent="-171450" fontAlgn="base">
              <a:spcBef>
                <a:spcPct val="0"/>
              </a:spcBef>
              <a:spcAft>
                <a:spcPct val="0"/>
              </a:spcAft>
              <a:buFont typeface="Arial" panose="020B0604020202020204" pitchFamily="34" charset="0"/>
              <a:buChar char="•"/>
            </a:pPr>
            <a:r>
              <a:rPr lang="en-GB" sz="1200" b="1" dirty="0">
                <a:latin typeface="Candara" panose="020E0502030303020204" pitchFamily="34" charset="0"/>
              </a:rPr>
              <a:t>Position and direction</a:t>
            </a:r>
          </a:p>
          <a:p>
            <a:pPr marL="171450" lvl="0" indent="-171450" fontAlgn="base">
              <a:spcBef>
                <a:spcPct val="0"/>
              </a:spcBef>
              <a:spcAft>
                <a:spcPct val="0"/>
              </a:spcAft>
              <a:buFont typeface="Arial" panose="020B0604020202020204" pitchFamily="34" charset="0"/>
              <a:buChar char="•"/>
            </a:pPr>
            <a:r>
              <a:rPr lang="en-GB" sz="1200" b="1" dirty="0">
                <a:latin typeface="Candara" panose="020E0502030303020204" pitchFamily="34" charset="0"/>
              </a:rPr>
              <a:t>Solving problems</a:t>
            </a:r>
          </a:p>
          <a:p>
            <a:pPr marL="171450" lvl="0" indent="-171450" fontAlgn="base">
              <a:spcBef>
                <a:spcPct val="0"/>
              </a:spcBef>
              <a:spcAft>
                <a:spcPct val="0"/>
              </a:spcAft>
              <a:buFont typeface="Arial" panose="020B0604020202020204" pitchFamily="34" charset="0"/>
              <a:buChar char="•"/>
            </a:pPr>
            <a:r>
              <a:rPr lang="en-GB" sz="1200" b="1" dirty="0">
                <a:latin typeface="Candara" panose="020E0502030303020204" pitchFamily="34" charset="0"/>
              </a:rPr>
              <a:t>Short and long division, long division</a:t>
            </a:r>
          </a:p>
          <a:p>
            <a:pPr marL="171450" lvl="0" indent="-171450" fontAlgn="base">
              <a:spcBef>
                <a:spcPct val="0"/>
              </a:spcBef>
              <a:spcAft>
                <a:spcPct val="0"/>
              </a:spcAft>
              <a:buFont typeface="Arial" panose="020B0604020202020204" pitchFamily="34" charset="0"/>
              <a:buChar char="•"/>
            </a:pPr>
            <a:r>
              <a:rPr lang="en-GB" sz="1200" b="1" dirty="0">
                <a:latin typeface="Candara" panose="020E0502030303020204" pitchFamily="34" charset="0"/>
              </a:rPr>
              <a:t>Reasoning from known facts </a:t>
            </a:r>
            <a:endParaRPr lang="en-GB" sz="1200" b="1" dirty="0">
              <a:latin typeface="Candara" panose="020E0502030303020204" pitchFamily="34" charset="0"/>
              <a:ea typeface="Calibri" pitchFamily="34" charset="0"/>
              <a:cs typeface="Franklin Gothic Medium" pitchFamily="34" charset="0"/>
            </a:endParaRPr>
          </a:p>
        </p:txBody>
      </p:sp>
      <p:sp>
        <p:nvSpPr>
          <p:cNvPr id="1026" name="Rectangle 2"/>
          <p:cNvSpPr>
            <a:spLocks noChangeArrowheads="1"/>
          </p:cNvSpPr>
          <p:nvPr/>
        </p:nvSpPr>
        <p:spPr bwMode="auto">
          <a:xfrm>
            <a:off x="321615" y="1392727"/>
            <a:ext cx="384333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l" defTabSz="914400" rtl="0" eaLnBrk="1" fontAlgn="base" latinLnBrk="0" hangingPunct="1">
              <a:lnSpc>
                <a:spcPct val="100000"/>
              </a:lnSpc>
              <a:spcBef>
                <a:spcPct val="0"/>
              </a:spcBef>
              <a:spcAft>
                <a:spcPct val="0"/>
              </a:spcAft>
              <a:buClrTx/>
              <a:buSzTx/>
              <a:tabLst/>
            </a:pP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In </a:t>
            </a:r>
            <a:r>
              <a:rPr lang="en-GB" sz="1200" b="1" dirty="0">
                <a:solidFill>
                  <a:srgbClr val="FF0000"/>
                </a:solidFill>
                <a:latin typeface="Candara" panose="020E0502030303020204" pitchFamily="34" charset="0"/>
                <a:ea typeface="Calibri" pitchFamily="34" charset="0"/>
                <a:cs typeface="Franklin Gothic Medium" pitchFamily="34" charset="0"/>
              </a:rPr>
              <a:t>English</a:t>
            </a: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 we will be …</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Narrative</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Newspaper report</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Biography </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Poetry</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Diary entry </a:t>
            </a:r>
          </a:p>
        </p:txBody>
      </p:sp>
      <p:sp>
        <p:nvSpPr>
          <p:cNvPr id="5" name="Rectangle 2"/>
          <p:cNvSpPr>
            <a:spLocks noChangeArrowheads="1"/>
          </p:cNvSpPr>
          <p:nvPr/>
        </p:nvSpPr>
        <p:spPr bwMode="auto">
          <a:xfrm>
            <a:off x="3661414" y="1207997"/>
            <a:ext cx="2955639"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Diamond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Curriculum Information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dirty="0">
                <a:ln>
                  <a:noFill/>
                </a:ln>
                <a:solidFill>
                  <a:schemeClr val="tx1"/>
                </a:solidFill>
                <a:effectLst/>
                <a:latin typeface="Candara" panose="020E0502030303020204" pitchFamily="34" charset="0"/>
                <a:ea typeface="Calibri" pitchFamily="34" charset="0"/>
                <a:cs typeface="Franklin Gothic Medium" pitchFamily="34" charset="0"/>
              </a:rPr>
              <a:t>Summer 1– 2026</a:t>
            </a:r>
          </a:p>
        </p:txBody>
      </p:sp>
      <p:sp>
        <p:nvSpPr>
          <p:cNvPr id="11" name="Rectangle 2"/>
          <p:cNvSpPr>
            <a:spLocks noChangeArrowheads="1"/>
          </p:cNvSpPr>
          <p:nvPr/>
        </p:nvSpPr>
        <p:spPr bwMode="auto">
          <a:xfrm>
            <a:off x="321615" y="4611790"/>
            <a:ext cx="339453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defTabSz="914400" rtl="0" eaLnBrk="1" fontAlgn="base" latinLnBrk="0" hangingPunct="1">
              <a:lnSpc>
                <a:spcPct val="100000"/>
              </a:lnSpc>
              <a:spcBef>
                <a:spcPct val="0"/>
              </a:spcBef>
              <a:spcAft>
                <a:spcPct val="0"/>
              </a:spcAft>
              <a:buClrTx/>
              <a:buSzTx/>
              <a:tabLst/>
            </a:pPr>
            <a:r>
              <a:rPr lang="en-GB" sz="1200" b="1" dirty="0">
                <a:latin typeface="Candara" panose="020E0502030303020204" pitchFamily="34" charset="0"/>
                <a:ea typeface="Calibri" pitchFamily="34" charset="0"/>
                <a:cs typeface="Franklin Gothic Medium" pitchFamily="34" charset="0"/>
              </a:rPr>
              <a:t>In</a:t>
            </a:r>
            <a:r>
              <a:rPr lang="en-GB" sz="1200" b="1" dirty="0">
                <a:solidFill>
                  <a:srgbClr val="7030A0"/>
                </a:solidFill>
                <a:latin typeface="Candara" panose="020E0502030303020204" pitchFamily="34" charset="0"/>
                <a:ea typeface="Calibri" pitchFamily="34" charset="0"/>
                <a:cs typeface="Franklin Gothic Medium" pitchFamily="34" charset="0"/>
              </a:rPr>
              <a:t> PE </a:t>
            </a:r>
            <a:r>
              <a:rPr lang="en-GB" sz="1200" b="1" dirty="0">
                <a:latin typeface="Candara" panose="020E0502030303020204" pitchFamily="34" charset="0"/>
                <a:ea typeface="Calibri" pitchFamily="34" charset="0"/>
                <a:cs typeface="Franklin Gothic Medium" pitchFamily="34" charset="0"/>
              </a:rPr>
              <a:t>we will be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Learning to play dodgeball</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Improving skills in throwing, dodging, jumping and catching, selecting and applying tactics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Swimming at </a:t>
            </a:r>
            <a:r>
              <a:rPr lang="en-GB" sz="1200" b="1" dirty="0" err="1">
                <a:latin typeface="Candara" panose="020E0502030303020204" pitchFamily="34" charset="0"/>
                <a:ea typeface="Calibri" pitchFamily="34" charset="0"/>
                <a:cs typeface="Franklin Gothic Medium" pitchFamily="34" charset="0"/>
              </a:rPr>
              <a:t>Furzefield</a:t>
            </a:r>
            <a:r>
              <a:rPr lang="en-GB" sz="1200" b="1" dirty="0">
                <a:latin typeface="Candara" panose="020E0502030303020204" pitchFamily="34" charset="0"/>
                <a:ea typeface="Calibri" pitchFamily="34" charset="0"/>
                <a:cs typeface="Franklin Gothic Medium" pitchFamily="34" charset="0"/>
              </a:rPr>
              <a:t> Leisure Centre.</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lang="en-GB" sz="1200" b="1" dirty="0">
              <a:latin typeface="Candara" panose="020E0502030303020204" pitchFamily="34" charset="0"/>
              <a:ea typeface="Calibri" pitchFamily="34" charset="0"/>
              <a:cs typeface="Franklin Gothic Medium" pitchFamily="34" charset="0"/>
            </a:endParaRP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lang="en-GB" sz="1200" b="1" dirty="0">
              <a:latin typeface="Candara" panose="020E0502030303020204" pitchFamily="34" charset="0"/>
              <a:ea typeface="Calibri" pitchFamily="34" charset="0"/>
              <a:cs typeface="Franklin Gothic Medium" pitchFamily="34" charset="0"/>
            </a:endParaRPr>
          </a:p>
        </p:txBody>
      </p:sp>
      <p:sp>
        <p:nvSpPr>
          <p:cNvPr id="16" name="Rectangle 2"/>
          <p:cNvSpPr>
            <a:spLocks noChangeArrowheads="1"/>
          </p:cNvSpPr>
          <p:nvPr/>
        </p:nvSpPr>
        <p:spPr bwMode="auto">
          <a:xfrm>
            <a:off x="282991" y="2529468"/>
            <a:ext cx="3138561"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defTabSz="914400" rtl="0" eaLnBrk="1" fontAlgn="base" latinLnBrk="0" hangingPunct="1">
              <a:lnSpc>
                <a:spcPct val="100000"/>
              </a:lnSpc>
              <a:spcBef>
                <a:spcPct val="0"/>
              </a:spcBef>
              <a:spcAft>
                <a:spcPct val="0"/>
              </a:spcAft>
              <a:buClrTx/>
              <a:buSzTx/>
              <a:tabLst/>
            </a:pPr>
            <a:r>
              <a:rPr lang="en-GB" sz="1200" b="1" dirty="0">
                <a:latin typeface="Candara" panose="020E0502030303020204" pitchFamily="34" charset="0"/>
                <a:ea typeface="Calibri" pitchFamily="34" charset="0"/>
                <a:cs typeface="Franklin Gothic Medium" pitchFamily="34" charset="0"/>
              </a:rPr>
              <a:t>In</a:t>
            </a:r>
            <a:r>
              <a:rPr lang="en-GB" sz="1200" b="1" dirty="0">
                <a:solidFill>
                  <a:srgbClr val="7030A0"/>
                </a:solidFill>
                <a:latin typeface="Candara" panose="020E0502030303020204" pitchFamily="34" charset="0"/>
                <a:ea typeface="Calibri" pitchFamily="34" charset="0"/>
                <a:cs typeface="Franklin Gothic Medium" pitchFamily="34" charset="0"/>
              </a:rPr>
              <a:t> </a:t>
            </a:r>
            <a:r>
              <a:rPr lang="en-GB" sz="1200" b="1" dirty="0">
                <a:solidFill>
                  <a:srgbClr val="FFCC00"/>
                </a:solidFill>
                <a:latin typeface="Candara" panose="020E0502030303020204" pitchFamily="34" charset="0"/>
                <a:ea typeface="Calibri" pitchFamily="34" charset="0"/>
                <a:cs typeface="Franklin Gothic Medium" pitchFamily="34" charset="0"/>
              </a:rPr>
              <a:t>Science</a:t>
            </a:r>
            <a:r>
              <a:rPr lang="en-GB" sz="1200" b="1" dirty="0">
                <a:solidFill>
                  <a:srgbClr val="7030A0"/>
                </a:solidFill>
                <a:latin typeface="Candara" panose="020E0502030303020204" pitchFamily="34" charset="0"/>
                <a:ea typeface="Calibri" pitchFamily="34" charset="0"/>
                <a:cs typeface="Franklin Gothic Medium" pitchFamily="34" charset="0"/>
              </a:rPr>
              <a:t> </a:t>
            </a:r>
            <a:r>
              <a:rPr lang="en-GB" sz="1200" b="1" dirty="0">
                <a:latin typeface="Candara" panose="020E0502030303020204" pitchFamily="34" charset="0"/>
                <a:ea typeface="Calibri" pitchFamily="34" charset="0"/>
                <a:cs typeface="Franklin Gothic Medium" pitchFamily="34" charset="0"/>
              </a:rPr>
              <a:t>we will be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Studying patterns in humans and other species, the children learn about inherited and environmental characteristics, understand how observations led Darwin and Wallace to develop theories, model finch variation and natural selection to explain species evolution and explore fossil evidence. (7 sessions) supporting this theory.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Animals: Human timeline (3 sessions).</a:t>
            </a:r>
          </a:p>
        </p:txBody>
      </p:sp>
      <p:sp>
        <p:nvSpPr>
          <p:cNvPr id="18" name="Rectangle 2"/>
          <p:cNvSpPr>
            <a:spLocks noChangeArrowheads="1"/>
          </p:cNvSpPr>
          <p:nvPr/>
        </p:nvSpPr>
        <p:spPr bwMode="auto">
          <a:xfrm>
            <a:off x="282991" y="5746438"/>
            <a:ext cx="3138561"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defTabSz="914400" rtl="0" eaLnBrk="1" fontAlgn="base" latinLnBrk="0" hangingPunct="1">
              <a:lnSpc>
                <a:spcPct val="100000"/>
              </a:lnSpc>
              <a:spcBef>
                <a:spcPct val="0"/>
              </a:spcBef>
              <a:spcAft>
                <a:spcPct val="0"/>
              </a:spcAft>
              <a:buClrTx/>
              <a:buSzTx/>
              <a:tabLst/>
            </a:pPr>
            <a:r>
              <a:rPr lang="en-GB" sz="1200" b="1" dirty="0">
                <a:latin typeface="Candara" panose="020E0502030303020204" pitchFamily="34" charset="0"/>
                <a:ea typeface="Calibri" pitchFamily="34" charset="0"/>
                <a:cs typeface="Franklin Gothic Medium" pitchFamily="34" charset="0"/>
              </a:rPr>
              <a:t>In</a:t>
            </a:r>
            <a:r>
              <a:rPr lang="en-GB" sz="1200" b="1" dirty="0">
                <a:solidFill>
                  <a:srgbClr val="7030A0"/>
                </a:solidFill>
                <a:latin typeface="Candara" panose="020E0502030303020204" pitchFamily="34" charset="0"/>
                <a:ea typeface="Calibri" pitchFamily="34" charset="0"/>
                <a:cs typeface="Franklin Gothic Medium" pitchFamily="34" charset="0"/>
              </a:rPr>
              <a:t> </a:t>
            </a:r>
            <a:r>
              <a:rPr lang="en-GB" sz="1200" b="1" dirty="0">
                <a:solidFill>
                  <a:srgbClr val="0070C0"/>
                </a:solidFill>
                <a:latin typeface="Candara" panose="020E0502030303020204" pitchFamily="34" charset="0"/>
                <a:ea typeface="Calibri" pitchFamily="34" charset="0"/>
                <a:cs typeface="Franklin Gothic Medium" pitchFamily="34" charset="0"/>
              </a:rPr>
              <a:t>Design Technology </a:t>
            </a:r>
            <a:r>
              <a:rPr lang="en-GB" sz="1200" b="1" dirty="0">
                <a:latin typeface="Candara" panose="020E0502030303020204" pitchFamily="34" charset="0"/>
                <a:ea typeface="Calibri" pitchFamily="34" charset="0"/>
                <a:cs typeface="Franklin Gothic Medium" pitchFamily="34" charset="0"/>
              </a:rPr>
              <a:t>we will be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Sculpture and 3D structures</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Evaluating our product </a:t>
            </a:r>
          </a:p>
          <a:p>
            <a:pPr marR="0" lvl="0" defTabSz="914400" rtl="0" eaLnBrk="1" fontAlgn="base" latinLnBrk="0" hangingPunct="1">
              <a:lnSpc>
                <a:spcPct val="100000"/>
              </a:lnSpc>
              <a:spcBef>
                <a:spcPct val="0"/>
              </a:spcBef>
              <a:spcAft>
                <a:spcPct val="0"/>
              </a:spcAft>
              <a:buClrTx/>
              <a:buSzTx/>
              <a:tabLst/>
            </a:pPr>
            <a:endParaRPr lang="en-GB" sz="1200" b="1" dirty="0">
              <a:latin typeface="Candara" panose="020E0502030303020204" pitchFamily="34" charset="0"/>
              <a:ea typeface="Calibri" pitchFamily="34" charset="0"/>
              <a:cs typeface="Franklin Gothic Medium" pitchFamily="34" charset="0"/>
            </a:endParaRPr>
          </a:p>
        </p:txBody>
      </p:sp>
      <p:sp>
        <p:nvSpPr>
          <p:cNvPr id="10" name="Rectangle 9"/>
          <p:cNvSpPr/>
          <p:nvPr/>
        </p:nvSpPr>
        <p:spPr>
          <a:xfrm>
            <a:off x="6655878" y="3994961"/>
            <a:ext cx="3252584" cy="584775"/>
          </a:xfrm>
          <a:prstGeom prst="rect">
            <a:avLst/>
          </a:prstGeom>
        </p:spPr>
        <p:txBody>
          <a:bodyPr wrap="square">
            <a:spAutoFit/>
          </a:bodyPr>
          <a:lstStyle/>
          <a:p>
            <a:r>
              <a:rPr lang="en-US" sz="1400" b="1" dirty="0">
                <a:latin typeface="Candara"/>
                <a:cs typeface="Candara"/>
              </a:rPr>
              <a:t>Our value this term is: </a:t>
            </a:r>
          </a:p>
          <a:p>
            <a:pPr algn="ctr"/>
            <a:r>
              <a:rPr lang="en-US" b="1" dirty="0">
                <a:solidFill>
                  <a:schemeClr val="accent6">
                    <a:lumMod val="75000"/>
                  </a:schemeClr>
                </a:solidFill>
                <a:latin typeface="Candara"/>
                <a:cs typeface="Candara"/>
              </a:rPr>
              <a:t>Love yourself</a:t>
            </a:r>
            <a:endParaRPr lang="en-US" b="1" dirty="0">
              <a:latin typeface="Candara"/>
              <a:cs typeface="Candara"/>
            </a:endParaRPr>
          </a:p>
        </p:txBody>
      </p:sp>
      <p:sp>
        <p:nvSpPr>
          <p:cNvPr id="21" name="Rectangle 20"/>
          <p:cNvSpPr/>
          <p:nvPr/>
        </p:nvSpPr>
        <p:spPr>
          <a:xfrm>
            <a:off x="3423833" y="3001256"/>
            <a:ext cx="3252584" cy="1384995"/>
          </a:xfrm>
          <a:prstGeom prst="rect">
            <a:avLst/>
          </a:prstGeom>
        </p:spPr>
        <p:txBody>
          <a:bodyPr wrap="square">
            <a:spAutoFit/>
          </a:bodyPr>
          <a:lstStyle/>
          <a:p>
            <a:r>
              <a:rPr lang="en-US" sz="1200" b="1" dirty="0">
                <a:latin typeface="Candara" panose="020E0502030303020204" pitchFamily="34" charset="0"/>
                <a:cs typeface="Candara"/>
              </a:rPr>
              <a:t>In </a:t>
            </a:r>
            <a:r>
              <a:rPr lang="en-US" sz="1200" b="1" dirty="0">
                <a:solidFill>
                  <a:srgbClr val="FF66FF"/>
                </a:solidFill>
                <a:latin typeface="Candara" panose="020E0502030303020204" pitchFamily="34" charset="0"/>
                <a:cs typeface="Candara"/>
              </a:rPr>
              <a:t>PSHE </a:t>
            </a:r>
            <a:r>
              <a:rPr lang="en-US" sz="1200" b="1" dirty="0">
                <a:latin typeface="Candara" panose="020E0502030303020204" pitchFamily="34" charset="0"/>
                <a:cs typeface="Candara"/>
              </a:rPr>
              <a:t>we will be thinking about …</a:t>
            </a:r>
          </a:p>
          <a:p>
            <a:pPr marL="171450" indent="-171450">
              <a:buFont typeface="Arial" panose="020B0604020202020204" pitchFamily="34" charset="0"/>
              <a:buChar char="•"/>
            </a:pPr>
            <a:r>
              <a:rPr lang="en-GB" sz="1200" b="1" dirty="0">
                <a:latin typeface="Candara" panose="020E0502030303020204" pitchFamily="34" charset="0"/>
              </a:rPr>
              <a:t>Economic wellbeing</a:t>
            </a:r>
          </a:p>
          <a:p>
            <a:pPr marL="171450" indent="-171450">
              <a:buFont typeface="Arial" panose="020B0604020202020204" pitchFamily="34" charset="0"/>
              <a:buChar char="•"/>
            </a:pPr>
            <a:r>
              <a:rPr lang="en-GB" sz="1200" b="1" dirty="0">
                <a:latin typeface="Candara" panose="020E0502030303020204" pitchFamily="34" charset="0"/>
                <a:cs typeface="Candara"/>
              </a:rPr>
              <a:t>Prioritising needs over wants </a:t>
            </a:r>
          </a:p>
          <a:p>
            <a:pPr marL="171450" indent="-171450">
              <a:buFont typeface="Arial" panose="020B0604020202020204" pitchFamily="34" charset="0"/>
              <a:buChar char="•"/>
            </a:pPr>
            <a:r>
              <a:rPr lang="en-GB" sz="1200" b="1" dirty="0">
                <a:latin typeface="Candara" panose="020E0502030303020204" pitchFamily="34" charset="0"/>
                <a:cs typeface="Candara"/>
              </a:rPr>
              <a:t>The risks and considerations associated with spending money online </a:t>
            </a:r>
          </a:p>
          <a:p>
            <a:pPr marL="171450" indent="-171450">
              <a:buFont typeface="Arial" panose="020B0604020202020204" pitchFamily="34" charset="0"/>
              <a:buChar char="•"/>
            </a:pPr>
            <a:r>
              <a:rPr lang="en-GB" sz="1200" b="1" dirty="0">
                <a:latin typeface="Candara" panose="020E0502030303020204" pitchFamily="34" charset="0"/>
                <a:cs typeface="Candara"/>
              </a:rPr>
              <a:t>How interests and skills align with future careers</a:t>
            </a:r>
            <a:endParaRPr lang="en-US" sz="1200" b="1" dirty="0">
              <a:latin typeface="Candara" panose="020E0502030303020204" pitchFamily="34" charset="0"/>
              <a:cs typeface="Candara"/>
            </a:endParaRPr>
          </a:p>
        </p:txBody>
      </p:sp>
      <p:sp>
        <p:nvSpPr>
          <p:cNvPr id="22" name="Rectangle 21"/>
          <p:cNvSpPr/>
          <p:nvPr/>
        </p:nvSpPr>
        <p:spPr>
          <a:xfrm>
            <a:off x="3435875" y="2279740"/>
            <a:ext cx="3252584" cy="830997"/>
          </a:xfrm>
          <a:prstGeom prst="rect">
            <a:avLst/>
          </a:prstGeom>
        </p:spPr>
        <p:txBody>
          <a:bodyPr wrap="square">
            <a:spAutoFit/>
          </a:bodyPr>
          <a:lstStyle/>
          <a:p>
            <a:r>
              <a:rPr lang="en-US" sz="1200" b="1" dirty="0">
                <a:latin typeface="Candara"/>
                <a:cs typeface="Candara"/>
              </a:rPr>
              <a:t>In </a:t>
            </a:r>
            <a:r>
              <a:rPr lang="en-US" sz="1200" b="1" dirty="0">
                <a:solidFill>
                  <a:schemeClr val="accent3">
                    <a:lumMod val="50000"/>
                  </a:schemeClr>
                </a:solidFill>
                <a:latin typeface="Candara"/>
                <a:cs typeface="Candara"/>
              </a:rPr>
              <a:t>RE</a:t>
            </a:r>
            <a:r>
              <a:rPr lang="en-US" sz="1200" b="1" dirty="0">
                <a:latin typeface="Candara"/>
                <a:cs typeface="Candara"/>
              </a:rPr>
              <a:t> we will be ...</a:t>
            </a:r>
          </a:p>
          <a:p>
            <a:pPr marL="171450" indent="-171450">
              <a:buFont typeface="Arial" panose="020B0604020202020204" pitchFamily="34" charset="0"/>
              <a:buChar char="•"/>
            </a:pPr>
            <a:r>
              <a:rPr lang="en-US" sz="1200" b="1" dirty="0">
                <a:latin typeface="Candara"/>
                <a:cs typeface="Candara"/>
              </a:rPr>
              <a:t>Does belief in Akhirah help Muslims lead better lives </a:t>
            </a:r>
          </a:p>
          <a:p>
            <a:endParaRPr lang="en-US" sz="1200" b="1" dirty="0">
              <a:latin typeface="Candara"/>
              <a:cs typeface="Candara"/>
            </a:endParaRPr>
          </a:p>
        </p:txBody>
      </p:sp>
      <p:sp>
        <p:nvSpPr>
          <p:cNvPr id="24" name="Rectangle 23"/>
          <p:cNvSpPr/>
          <p:nvPr/>
        </p:nvSpPr>
        <p:spPr>
          <a:xfrm>
            <a:off x="3409645" y="5146273"/>
            <a:ext cx="3154860" cy="1200329"/>
          </a:xfrm>
          <a:prstGeom prst="rect">
            <a:avLst/>
          </a:prstGeom>
        </p:spPr>
        <p:txBody>
          <a:bodyPr wrap="square">
            <a:spAutoFit/>
          </a:bodyPr>
          <a:lstStyle/>
          <a:p>
            <a:r>
              <a:rPr lang="en-US" sz="1200" b="1" dirty="0">
                <a:latin typeface="Candara"/>
                <a:cs typeface="Candara"/>
              </a:rPr>
              <a:t>In </a:t>
            </a:r>
            <a:r>
              <a:rPr lang="en-US" sz="1200" b="1" dirty="0">
                <a:solidFill>
                  <a:schemeClr val="bg1">
                    <a:lumMod val="50000"/>
                  </a:schemeClr>
                </a:solidFill>
                <a:latin typeface="Candara"/>
                <a:cs typeface="Candara"/>
              </a:rPr>
              <a:t>Computing</a:t>
            </a:r>
            <a:r>
              <a:rPr lang="en-US" sz="1200" b="1" dirty="0">
                <a:solidFill>
                  <a:schemeClr val="accent3">
                    <a:lumMod val="50000"/>
                  </a:schemeClr>
                </a:solidFill>
                <a:latin typeface="Candara"/>
                <a:cs typeface="Candara"/>
              </a:rPr>
              <a:t> </a:t>
            </a:r>
            <a:r>
              <a:rPr lang="en-US" sz="1200" b="1" dirty="0">
                <a:latin typeface="Candara"/>
                <a:cs typeface="Candara"/>
              </a:rPr>
              <a:t>we will be ...</a:t>
            </a:r>
          </a:p>
          <a:p>
            <a:pPr marL="171450" indent="-171450">
              <a:buFont typeface="Arial" panose="020B0604020202020204" pitchFamily="34" charset="0"/>
              <a:buChar char="•"/>
            </a:pPr>
            <a:r>
              <a:rPr lang="en-GB" sz="1200" b="1" dirty="0"/>
              <a:t>Exploring text-based programming with Python, the children learn how accurate syntax and nested loops control program.</a:t>
            </a:r>
          </a:p>
          <a:p>
            <a:pPr marL="171450" indent="-171450">
              <a:buFont typeface="Arial" panose="020B0604020202020204" pitchFamily="34" charset="0"/>
              <a:buChar char="•"/>
            </a:pPr>
            <a:r>
              <a:rPr lang="en-GB" sz="1200" b="1" dirty="0"/>
              <a:t>Learning how to navigate the internet in an informed, safe and respectful way. </a:t>
            </a:r>
            <a:endParaRPr lang="en-US" sz="1200" b="1" dirty="0">
              <a:latin typeface="Candara"/>
              <a:cs typeface="Candara"/>
            </a:endParaRPr>
          </a:p>
        </p:txBody>
      </p:sp>
      <p:sp>
        <p:nvSpPr>
          <p:cNvPr id="7" name="TextBox 6"/>
          <p:cNvSpPr txBox="1"/>
          <p:nvPr/>
        </p:nvSpPr>
        <p:spPr>
          <a:xfrm rot="10800000" flipV="1">
            <a:off x="343156" y="4482345"/>
            <a:ext cx="68244" cy="66478"/>
          </a:xfrm>
          <a:prstGeom prst="rect">
            <a:avLst/>
          </a:prstGeom>
          <a:noFill/>
        </p:spPr>
        <p:txBody>
          <a:bodyPr wrap="square" rtlCol="0">
            <a:spAutoFit/>
          </a:bodyPr>
          <a:lstStyle/>
          <a:p>
            <a:endParaRPr lang="en-GB" dirty="0"/>
          </a:p>
        </p:txBody>
      </p:sp>
      <p:pic>
        <p:nvPicPr>
          <p:cNvPr id="4" name="Picture 4" descr="Journey to the River Sea: Amazon.co.uk: Eva Ibbotson: 9781447265689: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896" y="10573248"/>
            <a:ext cx="57721" cy="87389"/>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
          <p:cNvSpPr>
            <a:spLocks noChangeArrowheads="1"/>
          </p:cNvSpPr>
          <p:nvPr/>
        </p:nvSpPr>
        <p:spPr bwMode="auto">
          <a:xfrm>
            <a:off x="6676361" y="3246476"/>
            <a:ext cx="344214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defTabSz="914400" rtl="0" eaLnBrk="1" fontAlgn="base" latinLnBrk="0" hangingPunct="1">
              <a:lnSpc>
                <a:spcPct val="100000"/>
              </a:lnSpc>
              <a:spcBef>
                <a:spcPct val="0"/>
              </a:spcBef>
              <a:spcAft>
                <a:spcPct val="0"/>
              </a:spcAft>
              <a:buClrTx/>
              <a:buSzTx/>
              <a:tabLst/>
            </a:pPr>
            <a:r>
              <a:rPr lang="en-GB" sz="1200" b="1" dirty="0">
                <a:latin typeface="Candara" panose="020E0502030303020204" pitchFamily="34" charset="0"/>
                <a:ea typeface="Calibri" pitchFamily="34" charset="0"/>
                <a:cs typeface="Franklin Gothic Medium" pitchFamily="34" charset="0"/>
              </a:rPr>
              <a:t>In</a:t>
            </a:r>
            <a:r>
              <a:rPr lang="en-GB" sz="1200" b="1" dirty="0">
                <a:solidFill>
                  <a:srgbClr val="7030A0"/>
                </a:solidFill>
                <a:latin typeface="Candara" panose="020E0502030303020204" pitchFamily="34" charset="0"/>
                <a:ea typeface="Calibri" pitchFamily="34" charset="0"/>
                <a:cs typeface="Franklin Gothic Medium" pitchFamily="34" charset="0"/>
              </a:rPr>
              <a:t> </a:t>
            </a:r>
            <a:r>
              <a:rPr lang="en-GB" sz="1200" b="1" dirty="0">
                <a:solidFill>
                  <a:srgbClr val="008000"/>
                </a:solidFill>
                <a:latin typeface="Candara" panose="020E0502030303020204" pitchFamily="34" charset="0"/>
                <a:ea typeface="Calibri" pitchFamily="34" charset="0"/>
                <a:cs typeface="Franklin Gothic Medium" pitchFamily="34" charset="0"/>
              </a:rPr>
              <a:t>Geography</a:t>
            </a:r>
            <a:r>
              <a:rPr lang="en-GB" sz="1200" b="1" dirty="0">
                <a:solidFill>
                  <a:srgbClr val="7030A0"/>
                </a:solidFill>
                <a:latin typeface="Candara" panose="020E0502030303020204" pitchFamily="34" charset="0"/>
                <a:ea typeface="Calibri" pitchFamily="34" charset="0"/>
                <a:cs typeface="Franklin Gothic Medium" pitchFamily="34" charset="0"/>
              </a:rPr>
              <a:t> </a:t>
            </a:r>
            <a:r>
              <a:rPr lang="en-GB" sz="1200" b="1" dirty="0">
                <a:latin typeface="Candara" panose="020E0502030303020204" pitchFamily="34" charset="0"/>
                <a:ea typeface="Calibri" pitchFamily="34" charset="0"/>
                <a:cs typeface="Franklin Gothic Medium" pitchFamily="34" charset="0"/>
              </a:rPr>
              <a:t>we will be …</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Exploring the importance of the Oceans</a:t>
            </a:r>
          </a:p>
          <a:p>
            <a:pPr marL="171450" marR="0" lvl="0" indent="-171450"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Independent Fieldwork</a:t>
            </a:r>
          </a:p>
        </p:txBody>
      </p:sp>
      <p:sp>
        <p:nvSpPr>
          <p:cNvPr id="27" name="Rectangle 2"/>
          <p:cNvSpPr>
            <a:spLocks noChangeArrowheads="1"/>
          </p:cNvSpPr>
          <p:nvPr/>
        </p:nvSpPr>
        <p:spPr bwMode="auto">
          <a:xfrm>
            <a:off x="6701682" y="1244377"/>
            <a:ext cx="3416827"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l" defTabSz="914400" rtl="0" eaLnBrk="1" fontAlgn="base" latinLnBrk="0" hangingPunct="1">
              <a:lnSpc>
                <a:spcPct val="100000"/>
              </a:lnSpc>
              <a:spcBef>
                <a:spcPct val="0"/>
              </a:spcBef>
              <a:spcAft>
                <a:spcPct val="0"/>
              </a:spcAft>
              <a:buClrTx/>
              <a:buSzTx/>
              <a:tabLst/>
            </a:pP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In </a:t>
            </a:r>
            <a:r>
              <a:rPr lang="en-GB" sz="1200" b="1" dirty="0">
                <a:solidFill>
                  <a:srgbClr val="990099"/>
                </a:solidFill>
                <a:latin typeface="Candara" panose="020E0502030303020204" pitchFamily="34" charset="0"/>
                <a:ea typeface="Calibri" pitchFamily="34" charset="0"/>
                <a:cs typeface="Franklin Gothic Medium" pitchFamily="34" charset="0"/>
              </a:rPr>
              <a:t>Music</a:t>
            </a: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 we will be …</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Dancing in the street</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Reflect, Rewind, Replay</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Playing set pieces on tuned </a:t>
            </a:r>
            <a:r>
              <a:rPr kumimoji="0" lang="en-GB" sz="1200" b="1" i="0" strike="noStrike" cap="none" normalizeH="0" dirty="0">
                <a:ln>
                  <a:noFill/>
                </a:ln>
                <a:solidFill>
                  <a:schemeClr val="tx1"/>
                </a:solidFill>
                <a:effectLst/>
                <a:latin typeface="Candara" panose="020E0502030303020204" pitchFamily="34" charset="0"/>
                <a:ea typeface="Calibri" pitchFamily="34" charset="0"/>
                <a:cs typeface="Franklin Gothic Medium" pitchFamily="34" charset="0"/>
              </a:rPr>
              <a:t>instruments </a:t>
            </a:r>
            <a:endPar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endParaRPr>
          </a:p>
        </p:txBody>
      </p:sp>
      <p:pic>
        <p:nvPicPr>
          <p:cNvPr id="6" name="Picture 2" descr="Essendon-CE-Primary-School-Logo-bad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2147" y="83595"/>
            <a:ext cx="919371" cy="96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2"/>
          <p:cNvSpPr>
            <a:spLocks noChangeArrowheads="1"/>
          </p:cNvSpPr>
          <p:nvPr/>
        </p:nvSpPr>
        <p:spPr bwMode="auto">
          <a:xfrm>
            <a:off x="3413277" y="4436975"/>
            <a:ext cx="3192921"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algn="l" defTabSz="914400" rtl="0" eaLnBrk="1" fontAlgn="base" latinLnBrk="0" hangingPunct="1">
              <a:lnSpc>
                <a:spcPct val="100000"/>
              </a:lnSpc>
              <a:spcBef>
                <a:spcPct val="0"/>
              </a:spcBef>
              <a:spcAft>
                <a:spcPct val="0"/>
              </a:spcAft>
              <a:buClrTx/>
              <a:buSzTx/>
              <a:tabLst/>
            </a:pP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In </a:t>
            </a:r>
            <a:r>
              <a:rPr lang="en-GB" sz="1200" b="1" dirty="0">
                <a:solidFill>
                  <a:schemeClr val="accent6">
                    <a:lumMod val="75000"/>
                  </a:schemeClr>
                </a:solidFill>
                <a:latin typeface="Candara" panose="020E0502030303020204" pitchFamily="34" charset="0"/>
                <a:ea typeface="Calibri" pitchFamily="34" charset="0"/>
                <a:cs typeface="Franklin Gothic Medium" pitchFamily="34" charset="0"/>
              </a:rPr>
              <a:t>French</a:t>
            </a:r>
            <a:r>
              <a:rPr kumimoji="0" lang="en-GB" sz="1200" b="1" i="0" strike="noStrike" cap="none" normalizeH="0" baseline="0" dirty="0">
                <a:ln>
                  <a:noFill/>
                </a:ln>
                <a:solidFill>
                  <a:schemeClr val="tx1"/>
                </a:solidFill>
                <a:effectLst/>
                <a:latin typeface="Candara" panose="020E0502030303020204" pitchFamily="34" charset="0"/>
                <a:ea typeface="Calibri" pitchFamily="34" charset="0"/>
                <a:cs typeface="Franklin Gothic Medium" pitchFamily="34" charset="0"/>
              </a:rPr>
              <a:t> we will be …</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My French House</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GB" sz="1200" b="1" dirty="0">
                <a:latin typeface="Candara" panose="020E0502030303020204" pitchFamily="34" charset="0"/>
                <a:ea typeface="Calibri" pitchFamily="34" charset="0"/>
                <a:cs typeface="Franklin Gothic Medium" pitchFamily="34" charset="0"/>
              </a:rPr>
              <a:t>Planning a French Holiday</a:t>
            </a:r>
          </a:p>
        </p:txBody>
      </p:sp>
      <p:sp>
        <p:nvSpPr>
          <p:cNvPr id="20" name="TextBox 19"/>
          <p:cNvSpPr txBox="1"/>
          <p:nvPr/>
        </p:nvSpPr>
        <p:spPr>
          <a:xfrm>
            <a:off x="131763" y="110965"/>
            <a:ext cx="2810627" cy="11695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pPr algn="ctr"/>
            <a:r>
              <a:rPr lang="en-GB" sz="1400" b="1" dirty="0">
                <a:solidFill>
                  <a:schemeClr val="bg1"/>
                </a:solidFill>
                <a:latin typeface="Candara" panose="020E0502030303020204" pitchFamily="34" charset="0"/>
              </a:rPr>
              <a:t>Key Texts:</a:t>
            </a:r>
          </a:p>
          <a:p>
            <a:r>
              <a:rPr lang="en-GB" sz="1400" b="1" dirty="0">
                <a:solidFill>
                  <a:schemeClr val="bg1"/>
                </a:solidFill>
                <a:latin typeface="Candara" panose="020E0502030303020204" pitchFamily="34" charset="0"/>
              </a:rPr>
              <a:t>1. Deadly Jungle by Emily Hawkins </a:t>
            </a:r>
          </a:p>
          <a:p>
            <a:r>
              <a:rPr lang="en-GB" sz="1400" b="1" dirty="0">
                <a:solidFill>
                  <a:schemeClr val="bg1"/>
                </a:solidFill>
                <a:latin typeface="Candara" panose="020E0502030303020204" pitchFamily="34" charset="0"/>
              </a:rPr>
              <a:t>2. The lost Adventure from the notebooks of the unknown adventurer. </a:t>
            </a:r>
          </a:p>
        </p:txBody>
      </p:sp>
      <p:sp>
        <p:nvSpPr>
          <p:cNvPr id="23" name="Rectangle 2"/>
          <p:cNvSpPr>
            <a:spLocks noChangeArrowheads="1"/>
          </p:cNvSpPr>
          <p:nvPr/>
        </p:nvSpPr>
        <p:spPr bwMode="auto">
          <a:xfrm>
            <a:off x="6664382" y="4654477"/>
            <a:ext cx="3055491" cy="1754326"/>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GB" sz="1200" b="1" u="sng" dirty="0">
                <a:latin typeface="Candara" panose="020E0502030303020204" pitchFamily="34" charset="0"/>
                <a:ea typeface="Calibri" pitchFamily="34" charset="0"/>
                <a:cs typeface="Franklin Gothic Medium" pitchFamily="34" charset="0"/>
              </a:rPr>
              <a:t>Home learning </a:t>
            </a:r>
          </a:p>
          <a:p>
            <a:pPr marL="171450" lvl="0" indent="-171450" fontAlgn="base">
              <a:spcBef>
                <a:spcPct val="0"/>
              </a:spcBef>
              <a:spcAft>
                <a:spcPct val="0"/>
              </a:spcAft>
              <a:buFont typeface="Arial" panose="020B0604020202020204" pitchFamily="34" charset="0"/>
              <a:buChar char="•"/>
            </a:pPr>
            <a:r>
              <a:rPr lang="en-GB" sz="1200" dirty="0">
                <a:latin typeface="Candara" panose="020E0502030303020204" pitchFamily="34" charset="0"/>
                <a:ea typeface="Calibri" pitchFamily="34" charset="0"/>
                <a:cs typeface="Franklin Gothic Medium" pitchFamily="34" charset="0"/>
              </a:rPr>
              <a:t>A maths and grammar home learning task will be set weekly on Thursday and collected in on </a:t>
            </a:r>
            <a:r>
              <a:rPr lang="en-GB" sz="1200" b="1" dirty="0">
                <a:latin typeface="Candara" panose="020E0502030303020204" pitchFamily="34" charset="0"/>
                <a:ea typeface="Calibri" pitchFamily="34" charset="0"/>
                <a:cs typeface="Franklin Gothic Medium" pitchFamily="34" charset="0"/>
              </a:rPr>
              <a:t>Monday</a:t>
            </a:r>
            <a:r>
              <a:rPr lang="en-GB" sz="1200" dirty="0">
                <a:latin typeface="Candara" panose="020E0502030303020204" pitchFamily="34" charset="0"/>
                <a:ea typeface="Calibri" pitchFamily="34" charset="0"/>
                <a:cs typeface="Franklin Gothic Medium" pitchFamily="34" charset="0"/>
              </a:rPr>
              <a:t>. </a:t>
            </a:r>
          </a:p>
          <a:p>
            <a:pPr marL="171450" lvl="0" indent="-171450" fontAlgn="base">
              <a:spcBef>
                <a:spcPct val="0"/>
              </a:spcBef>
              <a:spcAft>
                <a:spcPct val="0"/>
              </a:spcAft>
              <a:buFont typeface="Arial" panose="020B0604020202020204" pitchFamily="34" charset="0"/>
              <a:buChar char="•"/>
            </a:pPr>
            <a:r>
              <a:rPr lang="en-GB" sz="1200" dirty="0">
                <a:latin typeface="Candara" panose="020E0502030303020204" pitchFamily="34" charset="0"/>
                <a:ea typeface="Calibri" pitchFamily="34" charset="0"/>
                <a:cs typeface="Franklin Gothic Medium" pitchFamily="34" charset="0"/>
              </a:rPr>
              <a:t>The times tables for the week will be introduced on Monday and </a:t>
            </a:r>
            <a:r>
              <a:rPr lang="en-GB" sz="1200" b="1" dirty="0">
                <a:latin typeface="Candara" panose="020E0502030303020204" pitchFamily="34" charset="0"/>
                <a:ea typeface="Calibri" pitchFamily="34" charset="0"/>
                <a:cs typeface="Franklin Gothic Medium" pitchFamily="34" charset="0"/>
              </a:rPr>
              <a:t>tested on Friday</a:t>
            </a:r>
            <a:r>
              <a:rPr lang="en-GB" sz="1200" dirty="0">
                <a:latin typeface="Candara" panose="020E0502030303020204" pitchFamily="34" charset="0"/>
                <a:ea typeface="Calibri" pitchFamily="34" charset="0"/>
                <a:cs typeface="Franklin Gothic Medium" pitchFamily="34" charset="0"/>
              </a:rPr>
              <a:t>.</a:t>
            </a:r>
          </a:p>
          <a:p>
            <a:pPr marL="171450" lvl="0" indent="-171450" fontAlgn="base">
              <a:spcBef>
                <a:spcPct val="0"/>
              </a:spcBef>
              <a:spcAft>
                <a:spcPct val="0"/>
              </a:spcAft>
              <a:buFont typeface="Arial" panose="020B0604020202020204" pitchFamily="34" charset="0"/>
              <a:buChar char="•"/>
            </a:pPr>
            <a:r>
              <a:rPr lang="en-GB" sz="1200" dirty="0">
                <a:latin typeface="Candara" panose="020E0502030303020204" pitchFamily="34" charset="0"/>
                <a:ea typeface="Calibri" pitchFamily="34" charset="0"/>
                <a:cs typeface="Franklin Gothic Medium" pitchFamily="34" charset="0"/>
              </a:rPr>
              <a:t>10 spellings (5 curriculum, 5 personal) will be set on Monday and </a:t>
            </a:r>
            <a:r>
              <a:rPr lang="en-GB" sz="1200" b="1" dirty="0">
                <a:latin typeface="Candara" panose="020E0502030303020204" pitchFamily="34" charset="0"/>
                <a:ea typeface="Calibri" pitchFamily="34" charset="0"/>
                <a:cs typeface="Franklin Gothic Medium" pitchFamily="34" charset="0"/>
              </a:rPr>
              <a:t>tested on Friday</a:t>
            </a:r>
            <a:r>
              <a:rPr lang="en-GB" sz="1200" dirty="0">
                <a:latin typeface="Candara" panose="020E0502030303020204" pitchFamily="34" charset="0"/>
                <a:ea typeface="Calibri" pitchFamily="34" charset="0"/>
                <a:cs typeface="Franklin Gothic Medium" pitchFamily="34" charset="0"/>
              </a:rPr>
              <a:t>. </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rcRect t="7931" b="7931"/>
          <a:stretch/>
        </p:blipFill>
        <p:spPr>
          <a:xfrm>
            <a:off x="3032435" y="70332"/>
            <a:ext cx="696429" cy="718894"/>
          </a:xfrm>
          <a:prstGeom prst="rect">
            <a:avLst/>
          </a:prstGeom>
        </p:spPr>
      </p:pic>
      <p:pic>
        <p:nvPicPr>
          <p:cNvPr id="14" name="Picture 13" descr="A book with a picture of a forest&#10;&#10;Description automatically generated with medium confidence">
            <a:extLst>
              <a:ext uri="{FF2B5EF4-FFF2-40B4-BE49-F238E27FC236}">
                <a16:creationId xmlns:a16="http://schemas.microsoft.com/office/drawing/2014/main" id="{D582E96D-BF6A-0E8A-29F0-7EF7BE8CBB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7018" y="849629"/>
            <a:ext cx="696429" cy="95622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1733</TotalTime>
  <Words>373</Words>
  <Application>Microsoft Office PowerPoint</Application>
  <PresentationFormat>A4 Paper (210x297 mm)</PresentationFormat>
  <Paragraphs>54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Candara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profmaker</dc:creator>
  <cp:lastModifiedBy>Principal</cp:lastModifiedBy>
  <cp:revision>149</cp:revision>
  <cp:lastPrinted>2022-09-08T15:44:16Z</cp:lastPrinted>
  <dcterms:created xsi:type="dcterms:W3CDTF">2012-11-29T15:23:49Z</dcterms:created>
  <dcterms:modified xsi:type="dcterms:W3CDTF">2026-04-14T13:37:12Z</dcterms:modified>
</cp:coreProperties>
</file>