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11"/>
  </p:notes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4" r:id="rId9"/>
    <p:sldId id="265" r:id="rId10"/>
  </p:sldIdLst>
  <p:sldSz cx="12192000" cy="6858000"/>
  <p:notesSz cx="6858000" cy="9144000"/>
  <p:embeddedFontLst>
    <p:embeddedFont>
      <p:font typeface="Calibri" panose="020F0502020204030204" pitchFamily="34" charset="0"/>
      <p:regular r:id="rId12"/>
      <p:bold r:id="rId13"/>
      <p:italic r:id="rId14"/>
      <p:boldItalic r:id="rId15"/>
    </p:embeddedFont>
    <p:embeddedFont>
      <p:font typeface="Candara" panose="020E0502030303020204" pitchFamily="34" charset="0"/>
      <p:regular r:id="rId16"/>
      <p:bold r:id="rId17"/>
      <p:italic r:id="rId18"/>
      <p:boldItalic r:id="rId19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21" roundtripDataSignature="AMtx7mgSppPajB9R2ahiLLe6DpFu5JR64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8" d="100"/>
          <a:sy n="108" d="100"/>
        </p:scale>
        <p:origin x="678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customschemas.google.com/relationships/presentationmetadata" Target="metadata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8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9" name="Google Shape;89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g366460aacc8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5" name="Google Shape;95;g366460aacc8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" name="Google Shape;101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7" name="Google Shape;107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2" name="Google Shape;112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8" name="Google Shape;128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5" name="Google Shape;135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1" name="Google Shape;141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11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11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4" name="Google Shape;14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12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0" name="Google Shape;20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13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13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6" name="Google Shape;26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1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14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2" name="Google Shape;32;p14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3" name="Google Shape;33;p1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1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1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15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15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39" name="Google Shape;39;p15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0" name="Google Shape;40;p15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1" name="Google Shape;41;p15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2" name="Google Shape;42;p1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1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1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1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1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1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1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1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8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8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18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8" name="Google Shape;58;p1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9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9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9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5" name="Google Shape;65;p1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2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20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2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2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2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21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21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2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2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2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CC2E5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10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mp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mailto:Harefield@essendon.herts.sch.uk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 txBox="1">
            <a:spLocks noGrp="1"/>
          </p:cNvSpPr>
          <p:nvPr>
            <p:ph type="subTitle" idx="1"/>
          </p:nvPr>
        </p:nvSpPr>
        <p:spPr>
          <a:xfrm>
            <a:off x="418011" y="684041"/>
            <a:ext cx="12187645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7200"/>
              <a:buNone/>
            </a:pPr>
            <a:r>
              <a:rPr lang="en-GB" sz="7200" u="sng">
                <a:solidFill>
                  <a:srgbClr val="002060"/>
                </a:solidFill>
                <a:latin typeface="Candara"/>
                <a:ea typeface="Candara"/>
                <a:cs typeface="Candara"/>
                <a:sym typeface="Candara"/>
              </a:rPr>
              <a:t>Diamond Parent Information </a:t>
            </a:r>
            <a:endParaRPr/>
          </a:p>
        </p:txBody>
      </p:sp>
      <p:pic>
        <p:nvPicPr>
          <p:cNvPr id="85" name="Google Shape;85;p1" descr="Essendon-CE-Primary-School-Logo-badge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580979" y="1835123"/>
            <a:ext cx="2472963" cy="2590723"/>
          </a:xfrm>
          <a:prstGeom prst="rect">
            <a:avLst/>
          </a:prstGeom>
          <a:noFill/>
          <a:ln>
            <a:noFill/>
          </a:ln>
        </p:spPr>
      </p:pic>
      <p:sp>
        <p:nvSpPr>
          <p:cNvPr id="86" name="Google Shape;86;p1"/>
          <p:cNvSpPr txBox="1"/>
          <p:nvPr/>
        </p:nvSpPr>
        <p:spPr>
          <a:xfrm>
            <a:off x="-276363" y="5013675"/>
            <a:ext cx="12187645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55000" lnSpcReduction="20000"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ct val="100000"/>
              <a:buFont typeface="Arial"/>
              <a:buNone/>
            </a:pPr>
            <a:r>
              <a:rPr lang="en-GB" sz="7200" b="0" i="0" u="none" strike="noStrike" cap="none" dirty="0">
                <a:solidFill>
                  <a:srgbClr val="002060"/>
                </a:solidFill>
                <a:latin typeface="Candara"/>
                <a:ea typeface="Candara"/>
                <a:cs typeface="Candara"/>
                <a:sym typeface="Candara"/>
              </a:rPr>
              <a:t>Welcome to Year 5 and 6!</a:t>
            </a:r>
            <a:endParaRPr dirty="0"/>
          </a:p>
          <a:p>
            <a:pPr marL="0" marR="0" lvl="0" indent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2060"/>
              </a:buClr>
              <a:buSzPct val="100000"/>
              <a:buFont typeface="Arial"/>
              <a:buNone/>
            </a:pPr>
            <a:r>
              <a:rPr lang="en-GB" sz="7200" b="0" i="0" u="none" strike="noStrike" cap="none" dirty="0">
                <a:solidFill>
                  <a:srgbClr val="002060"/>
                </a:solidFill>
                <a:latin typeface="Candara"/>
                <a:ea typeface="Candara"/>
                <a:cs typeface="Candara"/>
                <a:sym typeface="Candara"/>
              </a:rPr>
              <a:t>2026-2027</a:t>
            </a:r>
            <a:endParaRPr dirty="0"/>
          </a:p>
          <a:p>
            <a:pPr marL="0" marR="0" lvl="0" indent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2060"/>
              </a:buClr>
              <a:buSzPct val="100000"/>
              <a:buFont typeface="Arial"/>
              <a:buNone/>
            </a:pPr>
            <a:r>
              <a:rPr lang="en-GB" sz="7200" b="0" i="0" u="none" strike="noStrike" cap="none" dirty="0">
                <a:solidFill>
                  <a:srgbClr val="002060"/>
                </a:solidFill>
                <a:latin typeface="Candara"/>
                <a:ea typeface="Candara"/>
                <a:cs typeface="Candara"/>
                <a:sym typeface="Candara"/>
              </a:rPr>
              <a:t>Mr C Brennan/E Green</a:t>
            </a:r>
            <a:endParaRPr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2"/>
          <p:cNvSpPr txBox="1">
            <a:spLocks noGrp="1"/>
          </p:cNvSpPr>
          <p:nvPr>
            <p:ph type="title"/>
          </p:nvPr>
        </p:nvSpPr>
        <p:spPr>
          <a:xfrm>
            <a:off x="431074" y="0"/>
            <a:ext cx="11353800" cy="17309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4400"/>
              <a:buFont typeface="Candara"/>
              <a:buNone/>
            </a:pPr>
            <a:r>
              <a:rPr lang="en-GB" b="1" u="sng">
                <a:solidFill>
                  <a:srgbClr val="002060"/>
                </a:solidFill>
                <a:latin typeface="Candara"/>
                <a:ea typeface="Candara"/>
                <a:cs typeface="Candara"/>
                <a:sym typeface="Candara"/>
              </a:rPr>
              <a:t>Staff in Diamond Class </a:t>
            </a:r>
            <a:endParaRPr/>
          </a:p>
        </p:txBody>
      </p:sp>
      <p:sp>
        <p:nvSpPr>
          <p:cNvPr id="92" name="Google Shape;92;p2"/>
          <p:cNvSpPr txBox="1">
            <a:spLocks noGrp="1"/>
          </p:cNvSpPr>
          <p:nvPr>
            <p:ph type="body" idx="1"/>
          </p:nvPr>
        </p:nvSpPr>
        <p:spPr>
          <a:xfrm>
            <a:off x="379911" y="1535018"/>
            <a:ext cx="11456125" cy="48802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28600" lvl="0" indent="-2540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4000"/>
              <a:buChar char="•"/>
            </a:pPr>
            <a:r>
              <a:rPr lang="en-GB" sz="4000" dirty="0">
                <a:solidFill>
                  <a:srgbClr val="002060"/>
                </a:solidFill>
                <a:latin typeface="Candara"/>
                <a:ea typeface="Candara"/>
                <a:cs typeface="Candara"/>
                <a:sym typeface="Candara"/>
              </a:rPr>
              <a:t>Class Teacher: Mr Brennan and Mrs Green</a:t>
            </a:r>
            <a:endParaRPr dirty="0"/>
          </a:p>
          <a:p>
            <a:pPr marL="22860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4000"/>
              <a:buNone/>
            </a:pPr>
            <a:endParaRPr sz="4000" dirty="0">
              <a:solidFill>
                <a:srgbClr val="002060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marL="228600" lvl="0" indent="-2540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2060"/>
              </a:buClr>
              <a:buSzPts val="4000"/>
              <a:buChar char="•"/>
            </a:pPr>
            <a:r>
              <a:rPr lang="en-GB" sz="4000" dirty="0">
                <a:solidFill>
                  <a:srgbClr val="002060"/>
                </a:solidFill>
                <a:latin typeface="Candara"/>
                <a:ea typeface="Candara"/>
                <a:cs typeface="Candara"/>
                <a:sym typeface="Candara"/>
              </a:rPr>
              <a:t>HLTA: Mrs Boswell-Fabulous and caring –more than capable of taking the class on her own at anytime</a:t>
            </a:r>
            <a:endParaRPr dirty="0"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2060"/>
              </a:buClr>
              <a:buSzPts val="4000"/>
              <a:buNone/>
            </a:pPr>
            <a:endParaRPr dirty="0"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4000"/>
              <a:buNone/>
            </a:pPr>
            <a:endParaRPr sz="4000" dirty="0">
              <a:solidFill>
                <a:srgbClr val="002060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g366460aacc8_0_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GB"/>
              <a:t>Mr Brennan’s Style</a:t>
            </a:r>
            <a:endParaRPr/>
          </a:p>
        </p:txBody>
      </p:sp>
      <p:sp>
        <p:nvSpPr>
          <p:cNvPr id="98" name="Google Shape;98;g366460aacc8_0_0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92500" lnSpcReduction="10000"/>
          </a:bodyPr>
          <a:lstStyle/>
          <a:p>
            <a:pPr marL="228600" lvl="0" indent="-2286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GB"/>
              <a:t>Very very firm !  30 years a Teacher</a:t>
            </a:r>
            <a:endParaRPr/>
          </a:p>
          <a:p>
            <a:pPr marL="228600" lvl="0" indent="-64135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endParaRPr/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GB"/>
              <a:t>Very very fair !  Not one drive by insulting as yet</a:t>
            </a:r>
            <a:endParaRPr/>
          </a:p>
          <a:p>
            <a:pPr marL="228600" lvl="0" indent="-64135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endParaRPr/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GB"/>
              <a:t>Lots of humour/music/singing/drama but all business when needed</a:t>
            </a:r>
            <a:endParaRPr/>
          </a:p>
          <a:p>
            <a:pPr marL="228600" lvl="0" indent="-64135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endParaRPr/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GB"/>
              <a:t>Active learning whenever possible-keep em moving-Active kids are happy kids-possible Teach Active being introduced?????????</a:t>
            </a:r>
            <a:endParaRPr/>
          </a:p>
          <a:p>
            <a:pPr marL="228600" lvl="0" indent="-64135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endParaRPr/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GB"/>
              <a:t>Agile teaching whenever possible-Let them fly –Lessons can change course</a:t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GB" dirty="0"/>
              <a:t>Mrs Green’s  Style </a:t>
            </a:r>
            <a:endParaRPr dirty="0"/>
          </a:p>
        </p:txBody>
      </p:sp>
      <p:sp>
        <p:nvSpPr>
          <p:cNvPr id="104" name="Google Shape;104;p3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2200" b="1" dirty="0">
                <a:latin typeface="Arial"/>
                <a:ea typeface="Arial"/>
                <a:cs typeface="Arial"/>
                <a:sym typeface="Arial"/>
              </a:rPr>
              <a:t>Although I am quiet, soft and kind by nature, I have very high expectations.</a:t>
            </a:r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lang="en-GB" sz="2200" b="1" dirty="0"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2200" b="1" dirty="0">
                <a:latin typeface="Arial"/>
                <a:ea typeface="Arial"/>
                <a:cs typeface="Arial"/>
                <a:sym typeface="Arial"/>
              </a:rPr>
              <a:t>I encourage children to produce their best piece of work in every lesson and place great importance on handwriting, presentation and the children taking pride in their work.</a:t>
            </a:r>
            <a:br>
              <a:rPr lang="en-GB" sz="2200" b="1" dirty="0">
                <a:latin typeface="Arial"/>
                <a:ea typeface="Arial"/>
                <a:cs typeface="Arial"/>
                <a:sym typeface="Arial"/>
              </a:rPr>
            </a:br>
            <a:endParaRPr sz="2200" b="1" dirty="0"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2200" b="1" dirty="0">
                <a:latin typeface="Arial"/>
                <a:ea typeface="Arial"/>
                <a:cs typeface="Arial"/>
                <a:sym typeface="Arial"/>
              </a:rPr>
              <a:t>I love teaching maths and believe that knowing your times tables is one of the most important things you can learn in life.</a:t>
            </a:r>
            <a:br>
              <a:rPr lang="en-GB" sz="2200" b="1" dirty="0">
                <a:latin typeface="Arial"/>
                <a:ea typeface="Arial"/>
                <a:cs typeface="Arial"/>
                <a:sym typeface="Arial"/>
              </a:rPr>
            </a:br>
            <a:endParaRPr sz="2200" b="1" dirty="0"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2200" b="1" dirty="0">
                <a:latin typeface="Arial"/>
                <a:ea typeface="Arial"/>
                <a:cs typeface="Arial"/>
                <a:sym typeface="Arial"/>
              </a:rPr>
              <a:t>I am enjoying getting to know the children and finding out about their interests and lives outside of school.</a:t>
            </a:r>
            <a:br>
              <a:rPr lang="en-GB" sz="2200" b="1" dirty="0">
                <a:latin typeface="Arial"/>
                <a:ea typeface="Arial"/>
                <a:cs typeface="Arial"/>
                <a:sym typeface="Arial"/>
              </a:rPr>
            </a:br>
            <a:endParaRPr sz="2200" b="1" dirty="0"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2200" b="1" dirty="0">
                <a:latin typeface="Arial"/>
                <a:ea typeface="Arial"/>
                <a:cs typeface="Arial"/>
                <a:sym typeface="Arial"/>
              </a:rPr>
              <a:t>Double the teachers = double the learning, double the laughs, double the fun!</a:t>
            </a:r>
            <a:endParaRPr sz="2200" b="1" dirty="0"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None/>
            </a:pPr>
            <a:endParaRPr sz="1100" dirty="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35D16531-387C-2C88-2248-56126F8E24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1199" t="12749" r="21097" b="12749"/>
          <a:stretch/>
        </p:blipFill>
        <p:spPr>
          <a:xfrm>
            <a:off x="1336548" y="77183"/>
            <a:ext cx="9518904" cy="6703634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115" name="Google Shape;115;p4"/>
          <p:cNvGrpSpPr/>
          <p:nvPr/>
        </p:nvGrpSpPr>
        <p:grpSpPr>
          <a:xfrm flipH="1">
            <a:off x="10741136" y="-454724"/>
            <a:ext cx="2323655" cy="2323656"/>
            <a:chOff x="-872270" y="-454724"/>
            <a:chExt cx="2323655" cy="2323656"/>
          </a:xfrm>
        </p:grpSpPr>
        <p:sp>
          <p:nvSpPr>
            <p:cNvPr id="116" name="Google Shape;116;p4"/>
            <p:cNvSpPr/>
            <p:nvPr/>
          </p:nvSpPr>
          <p:spPr>
            <a:xfrm rot="2700000">
              <a:off x="-415188" y="-231223"/>
              <a:ext cx="1409491" cy="1876653"/>
            </a:xfrm>
            <a:custGeom>
              <a:avLst/>
              <a:gdLst/>
              <a:ahLst/>
              <a:cxnLst/>
              <a:rect l="l" t="t" r="r" b="b"/>
              <a:pathLst>
                <a:path w="1409491" h="1876653" extrusionOk="0">
                  <a:moveTo>
                    <a:pt x="0" y="643075"/>
                  </a:moveTo>
                  <a:lnTo>
                    <a:pt x="643075" y="0"/>
                  </a:lnTo>
                  <a:lnTo>
                    <a:pt x="1409491" y="0"/>
                  </a:lnTo>
                  <a:lnTo>
                    <a:pt x="1409491" y="1876653"/>
                  </a:lnTo>
                  <a:lnTo>
                    <a:pt x="1233578" y="1876653"/>
                  </a:lnTo>
                  <a:close/>
                </a:path>
              </a:pathLst>
            </a:custGeom>
            <a:solidFill>
              <a:schemeClr val="accent1">
                <a:alpha val="29803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7" name="Google Shape;117;p4"/>
            <p:cNvSpPr/>
            <p:nvPr/>
          </p:nvSpPr>
          <p:spPr>
            <a:xfrm rot="2700000">
              <a:off x="301285" y="1282788"/>
              <a:ext cx="485578" cy="485578"/>
            </a:xfrm>
            <a:prstGeom prst="rect">
              <a:avLst/>
            </a:prstGeom>
            <a:solidFill>
              <a:schemeClr val="accent1">
                <a:alpha val="29803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18" name="Google Shape;118;p4"/>
          <p:cNvSpPr/>
          <p:nvPr/>
        </p:nvSpPr>
        <p:spPr>
          <a:xfrm rot="2700000">
            <a:off x="2737196" y="6033666"/>
            <a:ext cx="645368" cy="645368"/>
          </a:xfrm>
          <a:prstGeom prst="rect">
            <a:avLst/>
          </a:prstGeom>
          <a:solidFill>
            <a:schemeClr val="accent4">
              <a:alpha val="29803"/>
            </a:scheme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9" name="Google Shape;119;p4"/>
          <p:cNvSpPr/>
          <p:nvPr/>
        </p:nvSpPr>
        <p:spPr>
          <a:xfrm>
            <a:off x="1343436" y="5721108"/>
            <a:ext cx="2261965" cy="1136891"/>
          </a:xfrm>
          <a:prstGeom prst="triangle">
            <a:avLst>
              <a:gd name="adj" fmla="val 50000"/>
            </a:avLst>
          </a:prstGeom>
          <a:solidFill>
            <a:schemeClr val="accent4">
              <a:alpha val="29803"/>
            </a:scheme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7FB9629-C3CB-4DAB-F025-E87C0017867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8617" y="0"/>
            <a:ext cx="10367404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7"/>
          <p:cNvSpPr txBox="1">
            <a:spLocks noGrp="1"/>
          </p:cNvSpPr>
          <p:nvPr>
            <p:ph type="title"/>
          </p:nvPr>
        </p:nvSpPr>
        <p:spPr>
          <a:xfrm>
            <a:off x="339635" y="0"/>
            <a:ext cx="12192000" cy="17309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4400"/>
              <a:buFont typeface="Candara"/>
              <a:buNone/>
            </a:pPr>
            <a:r>
              <a:rPr lang="en-GB" b="1" u="sng">
                <a:solidFill>
                  <a:srgbClr val="002060"/>
                </a:solidFill>
                <a:latin typeface="Candara"/>
                <a:ea typeface="Candara"/>
                <a:cs typeface="Candara"/>
                <a:sym typeface="Candara"/>
              </a:rPr>
              <a:t>Home Learning</a:t>
            </a:r>
            <a:endParaRPr/>
          </a:p>
        </p:txBody>
      </p:sp>
      <p:sp>
        <p:nvSpPr>
          <p:cNvPr id="131" name="Google Shape;131;p7"/>
          <p:cNvSpPr txBox="1">
            <a:spLocks noGrp="1"/>
          </p:cNvSpPr>
          <p:nvPr>
            <p:ph type="body" idx="1"/>
          </p:nvPr>
        </p:nvSpPr>
        <p:spPr>
          <a:xfrm>
            <a:off x="992945" y="2250830"/>
            <a:ext cx="10515600" cy="36307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endParaRPr>
              <a:solidFill>
                <a:srgbClr val="002060"/>
              </a:solidFill>
            </a:endParaRPr>
          </a:p>
          <a:p>
            <a:pPr marL="228600" lvl="0" indent="-508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endParaRPr>
              <a:solidFill>
                <a:srgbClr val="002060"/>
              </a:solidFill>
            </a:endParaRPr>
          </a:p>
        </p:txBody>
      </p:sp>
      <p:sp>
        <p:nvSpPr>
          <p:cNvPr id="132" name="Google Shape;132;p7"/>
          <p:cNvSpPr txBox="1"/>
          <p:nvPr/>
        </p:nvSpPr>
        <p:spPr>
          <a:xfrm>
            <a:off x="2273417" y="1546295"/>
            <a:ext cx="7147420" cy="2585283"/>
          </a:xfrm>
          <a:prstGeom prst="rect">
            <a:avLst/>
          </a:prstGeom>
          <a:solidFill>
            <a:schemeClr val="lt1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Timetables ongoing through TTRS for the rest of their lives</a:t>
            </a:r>
            <a:endParaRPr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Spellings-New spelling programme just bought in from HFL.</a:t>
            </a:r>
            <a:endParaRPr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CGP books (Year 6 only) Basic revision</a:t>
            </a:r>
            <a:endParaRPr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Reading-everyday for the rest of their lives with a check every other morning and  comments put in Reading Records. Please communicate with us through this whenever you need to.</a:t>
            </a:r>
            <a:endParaRPr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GB" dirty="0"/>
              <a:t>Year 5/6 Special Notice</a:t>
            </a:r>
            <a:endParaRPr dirty="0"/>
          </a:p>
        </p:txBody>
      </p:sp>
      <p:sp>
        <p:nvSpPr>
          <p:cNvPr id="138" name="Google Shape;138;p8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endParaRPr dirty="0"/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GB" dirty="0"/>
              <a:t>Lots of work to do to get them up to where they need to be to start secondary/Year 6  on a good footing</a:t>
            </a:r>
            <a:endParaRPr dirty="0"/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GB" dirty="0"/>
              <a:t>Reading/Tables every other night</a:t>
            </a:r>
            <a:endParaRPr dirty="0"/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GB" dirty="0"/>
              <a:t>Involvement in their education-What did you learn today ? Keep me on my toes !!!!!!</a:t>
            </a:r>
            <a:endParaRPr dirty="0"/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GB" dirty="0"/>
              <a:t>Enthusiasm and motivate them to enjoy school and learning</a:t>
            </a:r>
            <a:endParaRPr dirty="0"/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GB" dirty="0"/>
              <a:t>Let me know of any issues no matter how small</a:t>
            </a:r>
            <a:endParaRPr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9"/>
          <p:cNvSpPr txBox="1">
            <a:spLocks noGrp="1"/>
          </p:cNvSpPr>
          <p:nvPr>
            <p:ph type="title"/>
          </p:nvPr>
        </p:nvSpPr>
        <p:spPr>
          <a:xfrm>
            <a:off x="339635" y="0"/>
            <a:ext cx="12192000" cy="17309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4400"/>
              <a:buFont typeface="Candara"/>
              <a:buNone/>
            </a:pPr>
            <a:r>
              <a:rPr lang="en-GB" b="1" u="sng">
                <a:solidFill>
                  <a:srgbClr val="002060"/>
                </a:solidFill>
                <a:latin typeface="Candara"/>
                <a:ea typeface="Candara"/>
                <a:cs typeface="Candara"/>
                <a:sym typeface="Candara"/>
              </a:rPr>
              <a:t>Walking home independently:Y6 only</a:t>
            </a:r>
            <a:endParaRPr b="1" u="sng">
              <a:solidFill>
                <a:srgbClr val="002060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144" name="Google Shape;144;p9"/>
          <p:cNvSpPr txBox="1"/>
          <p:nvPr/>
        </p:nvSpPr>
        <p:spPr>
          <a:xfrm>
            <a:off x="339635" y="1595678"/>
            <a:ext cx="11325496" cy="17309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lnSpcReduction="10000"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4400"/>
              <a:buFont typeface="Candara"/>
              <a:buNone/>
            </a:pPr>
            <a:r>
              <a:rPr lang="en-GB" sz="4400">
                <a:solidFill>
                  <a:srgbClr val="002060"/>
                </a:solidFill>
                <a:latin typeface="Candara"/>
                <a:ea typeface="Candara"/>
                <a:cs typeface="Candara"/>
                <a:sym typeface="Candara"/>
              </a:rPr>
              <a:t>Please provide Miss Moore at the school office with written permission for your child to walk home independently. </a:t>
            </a:r>
            <a:endParaRPr/>
          </a:p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endParaRPr sz="4400" b="1" u="sng">
              <a:solidFill>
                <a:srgbClr val="002060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145" name="Google Shape;145;p9"/>
          <p:cNvSpPr txBox="1"/>
          <p:nvPr/>
        </p:nvSpPr>
        <p:spPr>
          <a:xfrm>
            <a:off x="400595" y="2928851"/>
            <a:ext cx="12192000" cy="17309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4400"/>
              <a:buFont typeface="Candara"/>
              <a:buNone/>
            </a:pPr>
            <a:r>
              <a:rPr lang="en-GB" sz="4400" b="1" u="sng">
                <a:solidFill>
                  <a:srgbClr val="002060"/>
                </a:solidFill>
                <a:latin typeface="Candara"/>
                <a:ea typeface="Candara"/>
                <a:cs typeface="Candara"/>
                <a:sym typeface="Candara"/>
              </a:rPr>
              <a:t>Contact Information</a:t>
            </a:r>
            <a:endParaRPr sz="4400" b="1" u="sng">
              <a:solidFill>
                <a:srgbClr val="002060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146" name="Google Shape;146;p9"/>
          <p:cNvSpPr txBox="1"/>
          <p:nvPr/>
        </p:nvSpPr>
        <p:spPr>
          <a:xfrm>
            <a:off x="339635" y="4103717"/>
            <a:ext cx="11325496" cy="17309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4400"/>
              <a:buFont typeface="Candara"/>
              <a:buNone/>
            </a:pPr>
            <a:r>
              <a:rPr lang="en-GB" sz="4400" u="sng">
                <a:solidFill>
                  <a:srgbClr val="002060"/>
                </a:solidFill>
                <a:latin typeface="Candara"/>
                <a:ea typeface="Candara"/>
                <a:cs typeface="Candara"/>
                <a:sym typeface="Candara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admin@essendon.herts.sch.uk</a:t>
            </a:r>
            <a:r>
              <a:rPr lang="en-GB" sz="4400">
                <a:solidFill>
                  <a:srgbClr val="002060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endParaRPr/>
          </a:p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endParaRPr sz="4400" b="1" u="sng">
              <a:solidFill>
                <a:srgbClr val="002060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8740</TotalTime>
  <Words>389</Words>
  <Application>Microsoft Office PowerPoint</Application>
  <PresentationFormat>Widescreen</PresentationFormat>
  <Paragraphs>44</Paragraphs>
  <Slides>9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Calibri</vt:lpstr>
      <vt:lpstr>Arial</vt:lpstr>
      <vt:lpstr>Candara</vt:lpstr>
      <vt:lpstr>Office Theme</vt:lpstr>
      <vt:lpstr>PowerPoint Presentation</vt:lpstr>
      <vt:lpstr>Staff in Diamond Class </vt:lpstr>
      <vt:lpstr>Mr Brennan’s Style</vt:lpstr>
      <vt:lpstr>Mrs Green’s  Style </vt:lpstr>
      <vt:lpstr>PowerPoint Presentation</vt:lpstr>
      <vt:lpstr>PowerPoint Presentation</vt:lpstr>
      <vt:lpstr>Home Learning</vt:lpstr>
      <vt:lpstr>Year 5/6 Special Notice</vt:lpstr>
      <vt:lpstr>Walking home independently:Y6 only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Ailsa Raw</dc:creator>
  <cp:lastModifiedBy>Clyde Brennan</cp:lastModifiedBy>
  <cp:revision>4</cp:revision>
  <dcterms:created xsi:type="dcterms:W3CDTF">2022-08-07T14:02:09Z</dcterms:created>
  <dcterms:modified xsi:type="dcterms:W3CDTF">2026-09-24T13:26:16Z</dcterms:modified>
</cp:coreProperties>
</file>