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Candara" panose="020E0502030303020204" pitchFamily="34" charset="0"/>
      <p:regular r:id="rId17"/>
      <p:bold r:id="rId18"/>
      <p:italic r:id="rId19"/>
      <p:boldItalic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1" roundtripDataSignature="AMtx7mgSppPajB9R2ahiLLe6DpFu5JR64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7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customschemas.google.com/relationships/presentationmetadata" Target="meta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66460aacc8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g366460aacc8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Google Shape;11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Google Shape;123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" name="Google Shape;141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1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1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8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8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9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9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0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1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1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CC2E5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Harefield@essendon.herts.sch.uk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subTitle" idx="1"/>
          </p:nvPr>
        </p:nvSpPr>
        <p:spPr>
          <a:xfrm>
            <a:off x="418011" y="684041"/>
            <a:ext cx="12187645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7200"/>
              <a:buNone/>
            </a:pPr>
            <a:r>
              <a:rPr lang="en-GB" sz="7200" u="sng">
                <a:solidFill>
                  <a:srgbClr val="002060"/>
                </a:solidFill>
                <a:latin typeface="Candara"/>
                <a:ea typeface="Candara"/>
                <a:cs typeface="Candara"/>
                <a:sym typeface="Candara"/>
              </a:rPr>
              <a:t>Diamond Parent Information </a:t>
            </a:r>
            <a:endParaRPr/>
          </a:p>
        </p:txBody>
      </p:sp>
      <p:pic>
        <p:nvPicPr>
          <p:cNvPr id="85" name="Google Shape;85;p1" descr="Essendon-CE-Primary-School-Logo-badg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80979" y="1835123"/>
            <a:ext cx="2472963" cy="2590723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"/>
          <p:cNvSpPr txBox="1"/>
          <p:nvPr/>
        </p:nvSpPr>
        <p:spPr>
          <a:xfrm>
            <a:off x="-276363" y="5013675"/>
            <a:ext cx="12187645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55000" lnSpcReduction="20000"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Arial"/>
              <a:buNone/>
            </a:pPr>
            <a:r>
              <a:rPr lang="en-GB" sz="7200" b="0" i="0" u="none" strike="noStrike" cap="none">
                <a:solidFill>
                  <a:srgbClr val="002060"/>
                </a:solidFill>
                <a:latin typeface="Candara"/>
                <a:ea typeface="Candara"/>
                <a:cs typeface="Candara"/>
                <a:sym typeface="Candara"/>
              </a:rPr>
              <a:t>Welcome to Year 5 and 6!</a:t>
            </a:r>
            <a:endParaRPr/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Arial"/>
              <a:buNone/>
            </a:pPr>
            <a:r>
              <a:rPr lang="en-GB" sz="7200" b="0" i="0" u="none" strike="noStrike" cap="none">
                <a:solidFill>
                  <a:srgbClr val="002060"/>
                </a:solidFill>
                <a:latin typeface="Candara"/>
                <a:ea typeface="Candara"/>
                <a:cs typeface="Candara"/>
                <a:sym typeface="Candara"/>
              </a:rPr>
              <a:t>2025-2026</a:t>
            </a:r>
            <a:endParaRPr/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Arial"/>
              <a:buNone/>
            </a:pPr>
            <a:r>
              <a:rPr lang="en-GB" sz="7200" b="0" i="0" u="none" strike="noStrike" cap="none">
                <a:solidFill>
                  <a:srgbClr val="002060"/>
                </a:solidFill>
                <a:latin typeface="Candara"/>
                <a:ea typeface="Candara"/>
                <a:cs typeface="Candara"/>
                <a:sym typeface="Candara"/>
              </a:rPr>
              <a:t>Mr C Brennan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"/>
          <p:cNvSpPr txBox="1">
            <a:spLocks noGrp="1"/>
          </p:cNvSpPr>
          <p:nvPr>
            <p:ph type="title"/>
          </p:nvPr>
        </p:nvSpPr>
        <p:spPr>
          <a:xfrm>
            <a:off x="431074" y="0"/>
            <a:ext cx="11353800" cy="17309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Candara"/>
              <a:buNone/>
            </a:pPr>
            <a:r>
              <a:rPr lang="en-GB" b="1" u="sng">
                <a:solidFill>
                  <a:srgbClr val="002060"/>
                </a:solidFill>
                <a:latin typeface="Candara"/>
                <a:ea typeface="Candara"/>
                <a:cs typeface="Candara"/>
                <a:sym typeface="Candara"/>
              </a:rPr>
              <a:t>Staff in Diamond Class </a:t>
            </a:r>
            <a:endParaRPr/>
          </a:p>
        </p:txBody>
      </p:sp>
      <p:sp>
        <p:nvSpPr>
          <p:cNvPr id="92" name="Google Shape;92;p2"/>
          <p:cNvSpPr txBox="1">
            <a:spLocks noGrp="1"/>
          </p:cNvSpPr>
          <p:nvPr>
            <p:ph type="body" idx="1"/>
          </p:nvPr>
        </p:nvSpPr>
        <p:spPr>
          <a:xfrm>
            <a:off x="379911" y="1535018"/>
            <a:ext cx="11456125" cy="48802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20000"/>
          </a:bodyPr>
          <a:lstStyle/>
          <a:p>
            <a:pPr marL="228600" lvl="0" indent="-2540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000"/>
              <a:buChar char="•"/>
            </a:pPr>
            <a:r>
              <a:rPr lang="en-GB" sz="4000">
                <a:solidFill>
                  <a:srgbClr val="002060"/>
                </a:solidFill>
                <a:latin typeface="Candara"/>
                <a:ea typeface="Candara"/>
                <a:cs typeface="Candara"/>
                <a:sym typeface="Candara"/>
              </a:rPr>
              <a:t>Class Teacher: Mr Brennan and Mrs Terrell</a:t>
            </a:r>
            <a:endParaRPr/>
          </a:p>
          <a:p>
            <a:pPr marL="2286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endParaRPr sz="4000">
              <a:solidFill>
                <a:srgbClr val="00206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228600" lvl="0" indent="-2540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2060"/>
              </a:buClr>
              <a:buSzPts val="4000"/>
              <a:buChar char="•"/>
            </a:pPr>
            <a:r>
              <a:rPr lang="en-GB" sz="4000">
                <a:solidFill>
                  <a:srgbClr val="002060"/>
                </a:solidFill>
                <a:latin typeface="Candara"/>
                <a:ea typeface="Candara"/>
                <a:cs typeface="Candara"/>
                <a:sym typeface="Candara"/>
              </a:rPr>
              <a:t>TA: Mrs K Kersey/Ms Johnson-Fabulous and caring </a:t>
            </a:r>
            <a:endParaRPr/>
          </a:p>
          <a:p>
            <a:pPr marL="2286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endParaRPr sz="4000">
              <a:solidFill>
                <a:srgbClr val="00206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228600" lvl="0" indent="-2540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2060"/>
              </a:buClr>
              <a:buSzPts val="4000"/>
              <a:buChar char="•"/>
            </a:pPr>
            <a:r>
              <a:rPr lang="en-GB" sz="4000">
                <a:solidFill>
                  <a:srgbClr val="002060"/>
                </a:solidFill>
                <a:latin typeface="Candara"/>
                <a:ea typeface="Candara"/>
                <a:cs typeface="Candara"/>
                <a:sym typeface="Candara"/>
              </a:rPr>
              <a:t>SEN Teaching Assistant: Mrs Richmond (interventions) 3 mornings a week -Lovely</a:t>
            </a:r>
            <a:endParaRPr/>
          </a:p>
          <a:p>
            <a:pPr marL="2286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endParaRPr sz="4000">
              <a:solidFill>
                <a:srgbClr val="00206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228600" lvl="0" indent="-2540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2060"/>
              </a:buClr>
              <a:buSzPts val="4000"/>
              <a:buChar char="•"/>
            </a:pPr>
            <a:r>
              <a:rPr lang="en-GB" sz="4000">
                <a:solidFill>
                  <a:srgbClr val="002060"/>
                </a:solidFill>
                <a:latin typeface="Candara"/>
                <a:ea typeface="Candara"/>
                <a:cs typeface="Candara"/>
                <a:sym typeface="Candara"/>
              </a:rPr>
              <a:t>Mr Sousa(Stanley) 5 mornings a week -Average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endParaRPr sz="4000">
              <a:solidFill>
                <a:srgbClr val="00206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366460aacc8_0_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Mr Brennan’s Style</a:t>
            </a:r>
            <a:endParaRPr/>
          </a:p>
        </p:txBody>
      </p:sp>
      <p:sp>
        <p:nvSpPr>
          <p:cNvPr id="98" name="Google Shape;98;g366460aacc8_0_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GB" dirty="0"/>
              <a:t>Very, very firm !  30 years a Teacher</a:t>
            </a:r>
            <a:endParaRPr dirty="0"/>
          </a:p>
          <a:p>
            <a:pPr marL="228600" lvl="0" indent="-64135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GB" dirty="0"/>
              <a:t>Very, very fair !  Not one drive by insulting as yet</a:t>
            </a:r>
            <a:endParaRPr dirty="0"/>
          </a:p>
          <a:p>
            <a:pPr marL="228600" lvl="0" indent="-64135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GB" dirty="0"/>
              <a:t>Lots of humour/music/singing/drama but all business when needed</a:t>
            </a:r>
            <a:endParaRPr dirty="0"/>
          </a:p>
          <a:p>
            <a:pPr marL="228600" lvl="0" indent="-64135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GB" dirty="0"/>
              <a:t>Active learning whenever possible-keep them moving-Active kids are happy kids-possible Teach Active being introduced?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GB" dirty="0"/>
              <a:t>Agile teaching whenever possible-Let them fly –Lessons can change course</a:t>
            </a:r>
            <a:endParaRPr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Mrs Terrell’s Style </a:t>
            </a:r>
            <a:endParaRPr/>
          </a:p>
        </p:txBody>
      </p:sp>
      <p:sp>
        <p:nvSpPr>
          <p:cNvPr id="104" name="Google Shape;104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200" b="1">
                <a:latin typeface="Arial"/>
                <a:ea typeface="Arial"/>
                <a:cs typeface="Arial"/>
                <a:sym typeface="Arial"/>
              </a:rPr>
              <a:t>Always </a:t>
            </a:r>
            <a:r>
              <a:rPr lang="en-GB" sz="2200" b="1" i="1">
                <a:latin typeface="Arial"/>
                <a:ea typeface="Arial"/>
                <a:cs typeface="Arial"/>
                <a:sym typeface="Arial"/>
              </a:rPr>
              <a:t>trying</a:t>
            </a:r>
            <a:r>
              <a:rPr lang="en-GB" sz="2200" b="1">
                <a:latin typeface="Arial"/>
                <a:ea typeface="Arial"/>
                <a:cs typeface="Arial"/>
                <a:sym typeface="Arial"/>
              </a:rPr>
              <a:t> to be firm – but after three years most of the class know exactly which buttons to press!</a:t>
            </a:r>
            <a:br>
              <a:rPr lang="en-GB" sz="2200" b="1">
                <a:latin typeface="Arial"/>
                <a:ea typeface="Arial"/>
                <a:cs typeface="Arial"/>
                <a:sym typeface="Arial"/>
              </a:rPr>
            </a:br>
            <a:endParaRPr sz="2200" b="1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200" b="1">
                <a:latin typeface="Arial"/>
                <a:ea typeface="Arial"/>
                <a:cs typeface="Arial"/>
                <a:sym typeface="Arial"/>
              </a:rPr>
              <a:t>9 years a teacher – still chasing Mr Brennan’s 30-year head start</a:t>
            </a:r>
            <a:br>
              <a:rPr lang="en-GB" sz="2200" b="1">
                <a:latin typeface="Arial"/>
                <a:ea typeface="Arial"/>
                <a:cs typeface="Arial"/>
                <a:sym typeface="Arial"/>
              </a:rPr>
            </a:br>
            <a:endParaRPr sz="2200" b="1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200" b="1">
                <a:latin typeface="Arial"/>
                <a:ea typeface="Arial"/>
                <a:cs typeface="Arial"/>
                <a:sym typeface="Arial"/>
              </a:rPr>
              <a:t>Thought I was dramatic… until I met Mr Brennan: Suddenly I look calm!</a:t>
            </a:r>
            <a:br>
              <a:rPr lang="en-GB" sz="2200" b="1">
                <a:latin typeface="Arial"/>
                <a:ea typeface="Arial"/>
                <a:cs typeface="Arial"/>
                <a:sym typeface="Arial"/>
              </a:rPr>
            </a:br>
            <a:endParaRPr sz="2200" b="1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200" b="1">
                <a:latin typeface="Arial"/>
                <a:ea typeface="Arial"/>
                <a:cs typeface="Arial"/>
                <a:sym typeface="Arial"/>
              </a:rPr>
              <a:t>Love a bit of drama, fun and laughter – but always aiming high</a:t>
            </a:r>
            <a:br>
              <a:rPr lang="en-GB" sz="2200" b="1">
                <a:latin typeface="Arial"/>
                <a:ea typeface="Arial"/>
                <a:cs typeface="Arial"/>
                <a:sym typeface="Arial"/>
              </a:rPr>
            </a:br>
            <a:endParaRPr sz="2200" b="1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200" b="1">
                <a:latin typeface="Arial"/>
                <a:ea typeface="Arial"/>
                <a:cs typeface="Arial"/>
                <a:sym typeface="Arial"/>
              </a:rPr>
              <a:t>Hoping to learn and grow with my legendary job share partner</a:t>
            </a:r>
            <a:br>
              <a:rPr lang="en-GB" sz="2200" b="1">
                <a:latin typeface="Arial"/>
                <a:ea typeface="Arial"/>
                <a:cs typeface="Arial"/>
                <a:sym typeface="Arial"/>
              </a:rPr>
            </a:br>
            <a:endParaRPr sz="2200" b="1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200" b="1">
                <a:latin typeface="Arial"/>
                <a:ea typeface="Arial"/>
                <a:cs typeface="Arial"/>
                <a:sym typeface="Arial"/>
              </a:rPr>
              <a:t>Double the teachers = double the learning, double the laughs, double the fun!</a:t>
            </a:r>
            <a:endParaRPr sz="2200" b="1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1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oogle Shape;109;p5" title="Screenshot 2025-09-24 at 10.51.04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11462948" cy="6553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15" name="Google Shape;115;p4"/>
          <p:cNvGrpSpPr/>
          <p:nvPr/>
        </p:nvGrpSpPr>
        <p:grpSpPr>
          <a:xfrm flipH="1">
            <a:off x="10741136" y="-454724"/>
            <a:ext cx="2323655" cy="2323656"/>
            <a:chOff x="-872270" y="-454724"/>
            <a:chExt cx="2323655" cy="2323656"/>
          </a:xfrm>
        </p:grpSpPr>
        <p:sp>
          <p:nvSpPr>
            <p:cNvPr id="116" name="Google Shape;116;p4"/>
            <p:cNvSpPr/>
            <p:nvPr/>
          </p:nvSpPr>
          <p:spPr>
            <a:xfrm rot="2700000">
              <a:off x="-415188" y="-231223"/>
              <a:ext cx="1409491" cy="1876653"/>
            </a:xfrm>
            <a:custGeom>
              <a:avLst/>
              <a:gdLst/>
              <a:ahLst/>
              <a:cxnLst/>
              <a:rect l="l" t="t" r="r" b="b"/>
              <a:pathLst>
                <a:path w="1409491" h="1876653" extrusionOk="0">
                  <a:moveTo>
                    <a:pt x="0" y="643075"/>
                  </a:moveTo>
                  <a:lnTo>
                    <a:pt x="643075" y="0"/>
                  </a:lnTo>
                  <a:lnTo>
                    <a:pt x="1409491" y="0"/>
                  </a:lnTo>
                  <a:lnTo>
                    <a:pt x="1409491" y="1876653"/>
                  </a:lnTo>
                  <a:lnTo>
                    <a:pt x="1233578" y="1876653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7" name="Google Shape;117;p4"/>
            <p:cNvSpPr/>
            <p:nvPr/>
          </p:nvSpPr>
          <p:spPr>
            <a:xfrm rot="2700000">
              <a:off x="301285" y="1282788"/>
              <a:ext cx="485578" cy="485578"/>
            </a:xfrm>
            <a:prstGeom prst="rect">
              <a:avLst/>
            </a:prstGeom>
            <a:solidFill>
              <a:schemeClr val="accent1">
                <a:alpha val="29803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8" name="Google Shape;118;p4"/>
          <p:cNvSpPr/>
          <p:nvPr/>
        </p:nvSpPr>
        <p:spPr>
          <a:xfrm rot="2700000">
            <a:off x="2737196" y="6033666"/>
            <a:ext cx="645368" cy="645368"/>
          </a:xfrm>
          <a:prstGeom prst="rect">
            <a:avLst/>
          </a:prstGeom>
          <a:solidFill>
            <a:schemeClr val="accent4">
              <a:alpha val="29803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4"/>
          <p:cNvSpPr/>
          <p:nvPr/>
        </p:nvSpPr>
        <p:spPr>
          <a:xfrm>
            <a:off x="1343436" y="5721108"/>
            <a:ext cx="2261965" cy="1136891"/>
          </a:xfrm>
          <a:prstGeom prst="triangle">
            <a:avLst>
              <a:gd name="adj" fmla="val 50000"/>
            </a:avLst>
          </a:prstGeom>
          <a:solidFill>
            <a:schemeClr val="accent4">
              <a:alpha val="29803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0" name="Google Shape;120;p4" title="Screenshot 2025-09-24 at 10.51.24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1225" y="58650"/>
            <a:ext cx="11973673" cy="67993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6"/>
          <p:cNvPicPr preferRelativeResize="0"/>
          <p:nvPr/>
        </p:nvPicPr>
        <p:blipFill rotWithShape="1">
          <a:blip r:embed="rId3">
            <a:alphaModFix/>
          </a:blip>
          <a:srcRect l="21288" t="20471" r="21894" b="10975"/>
          <a:stretch/>
        </p:blipFill>
        <p:spPr>
          <a:xfrm>
            <a:off x="523416" y="208565"/>
            <a:ext cx="9317419" cy="63234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7"/>
          <p:cNvSpPr txBox="1">
            <a:spLocks noGrp="1"/>
          </p:cNvSpPr>
          <p:nvPr>
            <p:ph type="title"/>
          </p:nvPr>
        </p:nvSpPr>
        <p:spPr>
          <a:xfrm>
            <a:off x="339635" y="0"/>
            <a:ext cx="12192000" cy="17309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Candara"/>
              <a:buNone/>
            </a:pPr>
            <a:r>
              <a:rPr lang="en-GB" b="1" u="sng">
                <a:solidFill>
                  <a:srgbClr val="002060"/>
                </a:solidFill>
                <a:latin typeface="Candara"/>
                <a:ea typeface="Candara"/>
                <a:cs typeface="Candara"/>
                <a:sym typeface="Candara"/>
              </a:rPr>
              <a:t>Home Learning</a:t>
            </a:r>
            <a:endParaRPr/>
          </a:p>
        </p:txBody>
      </p:sp>
      <p:sp>
        <p:nvSpPr>
          <p:cNvPr id="131" name="Google Shape;131;p7"/>
          <p:cNvSpPr txBox="1">
            <a:spLocks noGrp="1"/>
          </p:cNvSpPr>
          <p:nvPr>
            <p:ph type="body" idx="1"/>
          </p:nvPr>
        </p:nvSpPr>
        <p:spPr>
          <a:xfrm>
            <a:off x="992945" y="2250830"/>
            <a:ext cx="10515600" cy="3630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>
              <a:solidFill>
                <a:srgbClr val="002060"/>
              </a:solidFill>
            </a:endParaRPr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>
              <a:solidFill>
                <a:srgbClr val="002060"/>
              </a:solidFill>
            </a:endParaRPr>
          </a:p>
        </p:txBody>
      </p:sp>
      <p:sp>
        <p:nvSpPr>
          <p:cNvPr id="132" name="Google Shape;132;p7"/>
          <p:cNvSpPr txBox="1"/>
          <p:nvPr/>
        </p:nvSpPr>
        <p:spPr>
          <a:xfrm>
            <a:off x="2273417" y="1546295"/>
            <a:ext cx="7147420" cy="3139321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Timetables ongoing through TTRS for the rest of their lives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Spellings-32 given out at start of half term and ten chosen for a test  on either Thursday or Friday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CGP books may be used as homework going forward for both Grammar and Maths as well as early morning work.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Reading-everyday for the rest of their lives with a check every Friday morning and comments put in Reading Records. Please communicate with us through this whenever you need to.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Year 6 Special Notice</a:t>
            </a:r>
            <a:endParaRPr/>
          </a:p>
        </p:txBody>
      </p:sp>
      <p:sp>
        <p:nvSpPr>
          <p:cNvPr id="138" name="Google Shape;138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 dirty="0"/>
              <a:t>Mock Sats last week are still being marked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 dirty="0"/>
              <a:t>Early results are not ideal-No one passing as yet 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 dirty="0"/>
              <a:t>Lots of work to do to get them up to where they need to be to start secondary on a good footing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 dirty="0"/>
              <a:t>Reading/Tables every other night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 dirty="0"/>
              <a:t>Involvement in their education-What did you learn today ? Keep me on my toes ! 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 dirty="0"/>
              <a:t>Enthusiasm and motivate them to enjoy school and learning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 dirty="0"/>
              <a:t>Let me know of any issues no matter how small</a:t>
            </a:r>
            <a:endParaRPr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9"/>
          <p:cNvSpPr txBox="1">
            <a:spLocks noGrp="1"/>
          </p:cNvSpPr>
          <p:nvPr>
            <p:ph type="title"/>
          </p:nvPr>
        </p:nvSpPr>
        <p:spPr>
          <a:xfrm>
            <a:off x="339635" y="0"/>
            <a:ext cx="12192000" cy="17309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Candara"/>
              <a:buNone/>
            </a:pPr>
            <a:r>
              <a:rPr lang="en-GB" b="1" u="sng">
                <a:solidFill>
                  <a:srgbClr val="002060"/>
                </a:solidFill>
                <a:latin typeface="Candara"/>
                <a:ea typeface="Candara"/>
                <a:cs typeface="Candara"/>
                <a:sym typeface="Candara"/>
              </a:rPr>
              <a:t>Walking home independently:Y6 only</a:t>
            </a:r>
            <a:endParaRPr b="1" u="sng">
              <a:solidFill>
                <a:srgbClr val="00206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44" name="Google Shape;144;p9"/>
          <p:cNvSpPr txBox="1"/>
          <p:nvPr/>
        </p:nvSpPr>
        <p:spPr>
          <a:xfrm>
            <a:off x="339635" y="1595678"/>
            <a:ext cx="11325496" cy="17309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lnSpcReduction="10000"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Candara"/>
              <a:buNone/>
            </a:pPr>
            <a:r>
              <a:rPr lang="en-GB" sz="4400">
                <a:solidFill>
                  <a:srgbClr val="002060"/>
                </a:solidFill>
                <a:latin typeface="Candara"/>
                <a:ea typeface="Candara"/>
                <a:cs typeface="Candara"/>
                <a:sym typeface="Candara"/>
              </a:rPr>
              <a:t>Please provide Miss Moore at the school office with written permission for your child to walk home independently. 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endParaRPr sz="4400" b="1" u="sng">
              <a:solidFill>
                <a:srgbClr val="00206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45" name="Google Shape;145;p9"/>
          <p:cNvSpPr txBox="1"/>
          <p:nvPr/>
        </p:nvSpPr>
        <p:spPr>
          <a:xfrm>
            <a:off x="400595" y="2928851"/>
            <a:ext cx="12192000" cy="17309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Candara"/>
              <a:buNone/>
            </a:pPr>
            <a:r>
              <a:rPr lang="en-GB" sz="4400" b="1" u="sng">
                <a:solidFill>
                  <a:srgbClr val="002060"/>
                </a:solidFill>
                <a:latin typeface="Candara"/>
                <a:ea typeface="Candara"/>
                <a:cs typeface="Candara"/>
                <a:sym typeface="Candara"/>
              </a:rPr>
              <a:t>Contact Information</a:t>
            </a:r>
            <a:endParaRPr sz="4400" b="1" u="sng">
              <a:solidFill>
                <a:srgbClr val="00206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46" name="Google Shape;146;p9"/>
          <p:cNvSpPr txBox="1"/>
          <p:nvPr/>
        </p:nvSpPr>
        <p:spPr>
          <a:xfrm>
            <a:off x="339635" y="4103717"/>
            <a:ext cx="11325496" cy="17309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Candara"/>
              <a:buNone/>
            </a:pPr>
            <a:r>
              <a:rPr lang="en-GB" sz="4400" u="sng">
                <a:solidFill>
                  <a:srgbClr val="002060"/>
                </a:solidFill>
                <a:latin typeface="Candara"/>
                <a:ea typeface="Candara"/>
                <a:cs typeface="Candara"/>
                <a:sym typeface="Candara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admin@essendon.herts.sch.uk</a:t>
            </a:r>
            <a:r>
              <a:rPr lang="en-GB" sz="4400">
                <a:solidFill>
                  <a:srgbClr val="00206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endParaRPr sz="4400" b="1" u="sng">
              <a:solidFill>
                <a:srgbClr val="00206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426</Words>
  <Application>Microsoft Office PowerPoint</Application>
  <PresentationFormat>Widescreen</PresentationFormat>
  <Paragraphs>48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Candara</vt:lpstr>
      <vt:lpstr>Calibri</vt:lpstr>
      <vt:lpstr>Arial</vt:lpstr>
      <vt:lpstr>Office Theme</vt:lpstr>
      <vt:lpstr>PowerPoint Presentation</vt:lpstr>
      <vt:lpstr>Staff in Diamond Class </vt:lpstr>
      <vt:lpstr>Mr Brennan’s Style</vt:lpstr>
      <vt:lpstr>Mrs Terrell’s Style </vt:lpstr>
      <vt:lpstr>PowerPoint Presentation</vt:lpstr>
      <vt:lpstr>PowerPoint Presentation</vt:lpstr>
      <vt:lpstr>PowerPoint Presentation</vt:lpstr>
      <vt:lpstr>Home Learning</vt:lpstr>
      <vt:lpstr>Year 6 Special Notice</vt:lpstr>
      <vt:lpstr>Walking home independently:Y6 only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Ailsa Raw</dc:creator>
  <cp:lastModifiedBy>Principal</cp:lastModifiedBy>
  <cp:revision>2</cp:revision>
  <dcterms:created xsi:type="dcterms:W3CDTF">2022-08-07T14:02:09Z</dcterms:created>
  <dcterms:modified xsi:type="dcterms:W3CDTF">2025-10-13T17:07:49Z</dcterms:modified>
</cp:coreProperties>
</file>