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906000" cy="6858000" type="A4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741C"/>
    <a:srgbClr val="FF66FF"/>
    <a:srgbClr val="008000"/>
    <a:srgbClr val="0000FF"/>
    <a:srgbClr val="FF0066"/>
    <a:srgbClr val="6633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1938" y="10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283DB-D4D6-428F-818A-EC56E2D5E693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E38F-F51F-4270-B91D-D4F1A8321F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283DB-D4D6-428F-818A-EC56E2D5E693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E38F-F51F-4270-B91D-D4F1A8321F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283DB-D4D6-428F-818A-EC56E2D5E693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E38F-F51F-4270-B91D-D4F1A8321F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283DB-D4D6-428F-818A-EC56E2D5E693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E38F-F51F-4270-B91D-D4F1A8321F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283DB-D4D6-428F-818A-EC56E2D5E693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E38F-F51F-4270-B91D-D4F1A8321F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283DB-D4D6-428F-818A-EC56E2D5E693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E38F-F51F-4270-B91D-D4F1A8321F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283DB-D4D6-428F-818A-EC56E2D5E693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E38F-F51F-4270-B91D-D4F1A8321F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283DB-D4D6-428F-818A-EC56E2D5E693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E38F-F51F-4270-B91D-D4F1A8321F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283DB-D4D6-428F-818A-EC56E2D5E693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E38F-F51F-4270-B91D-D4F1A8321F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283DB-D4D6-428F-818A-EC56E2D5E693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E38F-F51F-4270-B91D-D4F1A8321F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283DB-D4D6-428F-818A-EC56E2D5E693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E38F-F51F-4270-B91D-D4F1A8321F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283DB-D4D6-428F-818A-EC56E2D5E693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AE38F-F51F-4270-B91D-D4F1A8321FB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548" y="116632"/>
            <a:ext cx="9691584" cy="6624736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6496996" y="5309700"/>
            <a:ext cx="3058959" cy="10156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200" b="1" u="sng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Reminders… 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sz="1200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Make sure you read at home every night and sign reading records.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sz="1200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PE takes place on a Monday and Thursday.</a:t>
            </a:r>
          </a:p>
        </p:txBody>
      </p:sp>
      <p:pic>
        <p:nvPicPr>
          <p:cNvPr id="1034" name="Picture 10" descr="http://live.longhill.org.uk/wp-content/uploads/2012/02/Maths.jpg?ab5a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06856" y="1316038"/>
            <a:ext cx="749099" cy="550808"/>
          </a:xfrm>
          <a:prstGeom prst="rect">
            <a:avLst/>
          </a:prstGeom>
          <a:noFill/>
        </p:spPr>
      </p:pic>
      <p:pic>
        <p:nvPicPr>
          <p:cNvPr id="1030" name="Picture 6" descr="http://www.englishclub.com/images/writing/writin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06670">
            <a:off x="3327249" y="975179"/>
            <a:ext cx="471782" cy="601148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45163" y="301203"/>
            <a:ext cx="298993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1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In </a:t>
            </a:r>
            <a:r>
              <a:rPr lang="en-GB" sz="1200" b="1" dirty="0">
                <a:solidFill>
                  <a:srgbClr val="0000FF"/>
                </a:solidFill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Maths</a:t>
            </a:r>
            <a:r>
              <a:rPr kumimoji="0" lang="en-GB" sz="1200" b="1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 we will be …</a:t>
            </a:r>
          </a:p>
          <a:p>
            <a:pPr marL="171450" lvl="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  <a:latin typeface="Candara" panose="020E0502030303020204" pitchFamily="34" charset="0"/>
              </a:rPr>
              <a:t>Understanding place value</a:t>
            </a:r>
          </a:p>
          <a:p>
            <a:pPr marL="171450" lvl="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  <a:latin typeface="Candara" panose="020E0502030303020204" pitchFamily="34" charset="0"/>
              </a:rPr>
              <a:t>Counting forwards and backwards</a:t>
            </a:r>
          </a:p>
          <a:p>
            <a:pPr marL="171450" lvl="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  <a:latin typeface="Candara" panose="020E0502030303020204" pitchFamily="34" charset="0"/>
              </a:rPr>
              <a:t>Reading and writing numerals and numbers to 200 and beyond using the correct formation.</a:t>
            </a:r>
          </a:p>
          <a:p>
            <a:pPr marL="171450" lvl="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  <a:latin typeface="Candara" panose="020E0502030303020204" pitchFamily="34" charset="0"/>
              </a:rPr>
              <a:t>Addition &amp; Subtraction</a:t>
            </a:r>
          </a:p>
          <a:p>
            <a:pPr marL="171450" lvl="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  <a:latin typeface="Candara" panose="020E0502030303020204" pitchFamily="34" charset="0"/>
              </a:rPr>
              <a:t>Using a variety of manipulatives</a:t>
            </a:r>
          </a:p>
          <a:p>
            <a:pPr marL="171450" lvl="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  <a:latin typeface="Candara" panose="020E0502030303020204" pitchFamily="34" charset="0"/>
              </a:rPr>
              <a:t>2D &amp; 3D shapes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48071" y="898078"/>
            <a:ext cx="348620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1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In </a:t>
            </a:r>
            <a:r>
              <a:rPr lang="en-GB" sz="1200" b="1" dirty="0">
                <a:solidFill>
                  <a:srgbClr val="FF0000"/>
                </a:solidFill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English</a:t>
            </a:r>
            <a:r>
              <a:rPr kumimoji="0" lang="en-GB" sz="1200" b="1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 we will be …</a:t>
            </a:r>
          </a:p>
          <a:p>
            <a:pPr marL="171450" lvl="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Candara" panose="020E0502030303020204" pitchFamily="34" charset="0"/>
              </a:rPr>
              <a:t>Exploring a range of genres.</a:t>
            </a:r>
          </a:p>
          <a:p>
            <a:pPr marL="171450" lvl="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Candara" panose="020E0502030303020204" pitchFamily="34" charset="0"/>
              </a:rPr>
              <a:t>Reading stories with familiar settings and repeated language to support our narrative writing.</a:t>
            </a:r>
            <a:endParaRPr lang="en-GB" sz="1200" dirty="0">
              <a:latin typeface="Candara" panose="020E0502030303020204" pitchFamily="34" charset="0"/>
            </a:endParaRPr>
          </a:p>
          <a:p>
            <a:pPr marL="171450" lvl="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Candara" panose="020E0502030303020204" pitchFamily="34" charset="0"/>
              </a:rPr>
              <a:t>Understanding what makes a good sentence.</a:t>
            </a:r>
          </a:p>
          <a:p>
            <a:pPr marL="171450" lvl="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Candara" panose="020E0502030303020204" pitchFamily="34" charset="0"/>
              </a:rPr>
              <a:t>Writing captions, labels and signs and leaving notes</a:t>
            </a:r>
          </a:p>
          <a:p>
            <a:pPr marL="171450" lvl="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Candara" panose="020E0502030303020204" pitchFamily="34" charset="0"/>
              </a:rPr>
              <a:t>Exploring poetry and writing our own list poems.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437521" y="1267336"/>
            <a:ext cx="295563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Emerald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Curriculum Information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400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Autumn</a:t>
            </a:r>
            <a:r>
              <a:rPr kumimoji="0" lang="en-GB" sz="1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 Term 2026</a:t>
            </a:r>
            <a:endParaRPr lang="en-GB" sz="1400" dirty="0">
              <a:latin typeface="Candara" panose="020E0502030303020204" pitchFamily="34" charset="0"/>
              <a:ea typeface="Calibri" pitchFamily="34" charset="0"/>
              <a:cs typeface="Franklin Gothic Medium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600" b="1" i="0" u="none" strike="noStrike" cap="none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All </a:t>
            </a:r>
            <a:r>
              <a:rPr lang="en-GB" sz="1600" b="1" dirty="0">
                <a:solidFill>
                  <a:schemeClr val="accent5">
                    <a:lumMod val="75000"/>
                  </a:schemeClr>
                </a:solidFill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A</a:t>
            </a:r>
            <a:r>
              <a:rPr kumimoji="0" lang="en-GB" sz="1600" b="1" i="0" u="none" strike="noStrike" cap="none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bout Me!</a:t>
            </a: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6471855" y="2206559"/>
            <a:ext cx="2841259" cy="1123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GB" sz="1200" b="1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In</a:t>
            </a:r>
            <a:r>
              <a:rPr lang="en-GB" sz="1200" b="1" dirty="0">
                <a:solidFill>
                  <a:srgbClr val="7030A0"/>
                </a:solidFill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 PE </a:t>
            </a:r>
            <a:r>
              <a:rPr lang="en-GB" sz="1200" b="1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we will be …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sz="1100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Taking part in parkour sessions, exploring moving our bodies in different ways.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sz="1100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Developing our basic skills when throwing and catching and when controlling the boy with our feet. </a:t>
            </a: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220708" y="4409365"/>
            <a:ext cx="323641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GB" sz="1200" b="1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In</a:t>
            </a:r>
            <a:r>
              <a:rPr lang="en-GB" sz="1200" b="1" dirty="0">
                <a:solidFill>
                  <a:srgbClr val="7030A0"/>
                </a:solidFill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 </a:t>
            </a:r>
            <a:r>
              <a:rPr lang="en-GB" sz="1200" b="1" dirty="0">
                <a:solidFill>
                  <a:srgbClr val="008000"/>
                </a:solidFill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Science</a:t>
            </a:r>
            <a:r>
              <a:rPr lang="en-GB" sz="1200" b="1" dirty="0">
                <a:solidFill>
                  <a:srgbClr val="7030A0"/>
                </a:solidFill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 </a:t>
            </a:r>
            <a:r>
              <a:rPr lang="en-GB" sz="1200" b="1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we will be …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sz="1200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Naming parts of a flowering plant.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sz="1200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Identifying and naming different plants around our school grounds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sz="1200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Observing the differences between deciduous and evergreen trees.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242" y="296548"/>
            <a:ext cx="1036503" cy="1004020"/>
          </a:xfrm>
          <a:prstGeom prst="rect">
            <a:avLst/>
          </a:prstGeom>
        </p:spPr>
      </p:pic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198367" y="2841213"/>
            <a:ext cx="32811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GB" sz="1200" b="1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In</a:t>
            </a:r>
            <a:r>
              <a:rPr lang="en-GB" sz="1200" b="1" dirty="0">
                <a:solidFill>
                  <a:srgbClr val="7030A0"/>
                </a:solidFill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 </a:t>
            </a:r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Geography </a:t>
            </a:r>
            <a:r>
              <a:rPr lang="en-GB" sz="1200" b="1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we will be …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sz="12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ndara" panose="020E0502030303020204" pitchFamily="34" charset="0"/>
              </a:rPr>
              <a:t>Locating where the UK is on a world map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sz="1200" dirty="0">
                <a:latin typeface="Candara" panose="020E0502030303020204" pitchFamily="34" charset="0"/>
              </a:rPr>
              <a:t>Talking about and observing different, typical weather in the UK 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sz="1200" dirty="0">
                <a:latin typeface="Candara" panose="020E0502030303020204" pitchFamily="34" charset="0"/>
              </a:rPr>
              <a:t>Learning about the different seas and oceans that surround the UK and the coastal features, including the different human and physical features. </a:t>
            </a:r>
            <a:endParaRPr kumimoji="0" lang="en-GB" sz="1200" b="0" i="0" u="none" strike="noStrike" cap="none" normalizeH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3429249" y="3689961"/>
            <a:ext cx="3093879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GB" sz="1200" b="1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In</a:t>
            </a:r>
            <a:r>
              <a:rPr lang="en-GB" sz="1200" b="1" dirty="0">
                <a:solidFill>
                  <a:srgbClr val="7030A0"/>
                </a:solidFill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 </a:t>
            </a:r>
            <a:r>
              <a:rPr lang="en-GB" sz="1200" b="1" dirty="0">
                <a:solidFill>
                  <a:srgbClr val="0070C0"/>
                </a:solidFill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Art </a:t>
            </a:r>
            <a:r>
              <a:rPr lang="en-GB" sz="1200" b="1" dirty="0">
                <a:latin typeface="Candara" panose="020E0502030303020204" pitchFamily="34" charset="0"/>
                <a:ea typeface="Calibri" pitchFamily="34" charset="0"/>
                <a:cs typeface="Franklin Gothic Medium" pitchFamily="34" charset="0"/>
              </a:rPr>
              <a:t>we will be …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sz="12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ndara" panose="020E0502030303020204" pitchFamily="34" charset="0"/>
              </a:rPr>
              <a:t>Exploring line, shape and shading, drawing our own Paul Klee style self portrait drawings. 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sz="1200" dirty="0">
                <a:latin typeface="Candara" panose="020E0502030303020204" pitchFamily="34" charset="0"/>
              </a:rPr>
              <a:t>Understanding how to use tonal shading to create texture in observational drawing.</a:t>
            </a:r>
            <a:endParaRPr kumimoji="0" lang="en-GB" sz="1200" b="0" i="0" u="none" strike="noStrike" cap="none" normalizeH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445163" y="4635755"/>
            <a:ext cx="32525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latin typeface="Candara"/>
                <a:cs typeface="Candara"/>
              </a:rPr>
              <a:t>Our </a:t>
            </a:r>
            <a:r>
              <a:rPr lang="en-US" sz="1200" b="1" dirty="0">
                <a:solidFill>
                  <a:schemeClr val="accent6"/>
                </a:solidFill>
                <a:latin typeface="Candara"/>
                <a:cs typeface="Candara"/>
              </a:rPr>
              <a:t>values</a:t>
            </a:r>
            <a:r>
              <a:rPr lang="en-US" sz="1200" b="1" dirty="0">
                <a:latin typeface="Candara"/>
                <a:cs typeface="Candara"/>
              </a:rPr>
              <a:t> for this term are:</a:t>
            </a:r>
          </a:p>
          <a:p>
            <a:r>
              <a:rPr lang="en-US" sz="1200" dirty="0">
                <a:latin typeface="Candara"/>
                <a:cs typeface="Candara"/>
              </a:rPr>
              <a:t>Going for Gold value: Cooperation</a:t>
            </a:r>
          </a:p>
          <a:p>
            <a:r>
              <a:rPr lang="en-US" sz="1200" dirty="0">
                <a:latin typeface="Candara"/>
                <a:cs typeface="Candara"/>
              </a:rPr>
              <a:t>Christian value:  Generosity</a:t>
            </a:r>
          </a:p>
          <a:p>
            <a:r>
              <a:rPr lang="en-US" sz="1200" b="1" dirty="0">
                <a:latin typeface="Candara"/>
                <a:cs typeface="Candara"/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53840" y="251747"/>
            <a:ext cx="2139870" cy="461665"/>
          </a:xfrm>
          <a:prstGeom prst="rect">
            <a:avLst/>
          </a:prstGeom>
          <a:solidFill>
            <a:srgbClr val="FFC00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Candara" panose="020E0502030303020204" pitchFamily="34" charset="0"/>
              </a:rPr>
              <a:t>Someone Just Like You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  <a:latin typeface="Candara" panose="020E0502030303020204" pitchFamily="34" charset="0"/>
              </a:rPr>
              <a:t>by David Roberts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445163" y="3579642"/>
            <a:ext cx="30300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latin typeface="Candara"/>
                <a:cs typeface="Candara"/>
              </a:rPr>
              <a:t>In </a:t>
            </a:r>
            <a:r>
              <a:rPr lang="en-US" sz="1200" b="1" dirty="0">
                <a:solidFill>
                  <a:srgbClr val="FF66FF"/>
                </a:solidFill>
                <a:latin typeface="Candara"/>
                <a:cs typeface="Candara"/>
              </a:rPr>
              <a:t>PSHE </a:t>
            </a:r>
            <a:r>
              <a:rPr lang="en-US" sz="1200" b="1" dirty="0">
                <a:latin typeface="Candara"/>
                <a:cs typeface="Candara"/>
              </a:rPr>
              <a:t>we will be thinking about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we c</a:t>
            </a:r>
            <a:r>
              <a:rPr lang="en-GB" sz="1200" dirty="0">
                <a:effectLst/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onnect with others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makes a goof friend</a:t>
            </a:r>
            <a:endParaRPr lang="en-GB" sz="1200" dirty="0">
              <a:effectLst/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we can help ourselves and others feel happy and safe. </a:t>
            </a:r>
            <a:endParaRPr lang="en-US" sz="1200" b="1" dirty="0">
              <a:latin typeface="Candara"/>
              <a:cs typeface="Candara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38259" y="5590589"/>
            <a:ext cx="305855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latin typeface="Candara"/>
                <a:cs typeface="Candara"/>
              </a:rPr>
              <a:t>In </a:t>
            </a:r>
            <a:r>
              <a:rPr lang="en-US" sz="1200" b="1" dirty="0">
                <a:solidFill>
                  <a:schemeClr val="accent3">
                    <a:lumMod val="50000"/>
                  </a:schemeClr>
                </a:solidFill>
                <a:latin typeface="Candara"/>
                <a:cs typeface="Candara"/>
              </a:rPr>
              <a:t>RE</a:t>
            </a:r>
            <a:r>
              <a:rPr lang="en-US" sz="1200" b="1" dirty="0">
                <a:latin typeface="Candara"/>
                <a:cs typeface="Candara"/>
              </a:rPr>
              <a:t> we will be ...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Candara"/>
                <a:cs typeface="Candara"/>
              </a:rPr>
              <a:t>Learning about a range of world views about God’s creation, including the view </a:t>
            </a:r>
            <a:r>
              <a:rPr lang="en-US" sz="1200">
                <a:latin typeface="Candara"/>
                <a:cs typeface="Candara"/>
              </a:rPr>
              <a:t>of Muslim, Jewish</a:t>
            </a:r>
            <a:r>
              <a:rPr lang="en-US" sz="1200" dirty="0">
                <a:latin typeface="Candara"/>
                <a:cs typeface="Candara"/>
              </a:rPr>
              <a:t>, Hindu and Christian people.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409005" y="5229417"/>
            <a:ext cx="28324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latin typeface="Candara"/>
                <a:cs typeface="Candara"/>
              </a:rPr>
              <a:t>In </a:t>
            </a:r>
            <a:r>
              <a:rPr lang="en-US" sz="1200" b="1" dirty="0">
                <a:solidFill>
                  <a:srgbClr val="7030A0"/>
                </a:solidFill>
                <a:latin typeface="Candara"/>
                <a:cs typeface="Candara"/>
              </a:rPr>
              <a:t>Computing</a:t>
            </a:r>
            <a:r>
              <a:rPr lang="en-US" sz="1200" b="1" dirty="0">
                <a:solidFill>
                  <a:schemeClr val="accent3">
                    <a:lumMod val="50000"/>
                  </a:schemeClr>
                </a:solidFill>
                <a:latin typeface="Candara"/>
                <a:cs typeface="Candara"/>
              </a:rPr>
              <a:t> </a:t>
            </a:r>
            <a:r>
              <a:rPr lang="en-US" sz="1200" b="1" dirty="0">
                <a:latin typeface="Candara"/>
                <a:cs typeface="Candara"/>
              </a:rPr>
              <a:t>we will be ...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>
                <a:latin typeface="Candara"/>
                <a:cs typeface="Candara"/>
              </a:rPr>
              <a:t>Practising</a:t>
            </a:r>
            <a:r>
              <a:rPr lang="en-US" sz="1200" dirty="0">
                <a:latin typeface="Candara"/>
                <a:cs typeface="Candara"/>
              </a:rPr>
              <a:t> how to login and </a:t>
            </a:r>
            <a:r>
              <a:rPr lang="en-US" sz="1200" dirty="0" err="1">
                <a:latin typeface="Candara"/>
                <a:cs typeface="Candara"/>
              </a:rPr>
              <a:t>practising</a:t>
            </a:r>
            <a:r>
              <a:rPr lang="en-US" sz="1200" dirty="0">
                <a:latin typeface="Candara"/>
                <a:cs typeface="Candara"/>
              </a:rPr>
              <a:t> our ‘click and drag’ technique.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Candara"/>
                <a:cs typeface="Candara"/>
              </a:rPr>
              <a:t>We will be developing our mouse skills and create a story board and self-portrait using digital tools.</a:t>
            </a:r>
          </a:p>
        </p:txBody>
      </p:sp>
      <p:pic>
        <p:nvPicPr>
          <p:cNvPr id="1028" name="Picture 4" descr="Essendon-CE-Primary-School-Logo-strip-n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681" y="2611441"/>
            <a:ext cx="2335372" cy="840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What Is A You Book at Frank Dugas blog">
            <a:extLst>
              <a:ext uri="{FF2B5EF4-FFF2-40B4-BE49-F238E27FC236}">
                <a16:creationId xmlns:a16="http://schemas.microsoft.com/office/drawing/2014/main" id="{C69F130E-C2C4-9037-9D40-11FE0E8C2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56" y="187491"/>
            <a:ext cx="592931" cy="701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1237</TotalTime>
  <Words>402</Words>
  <Application>Microsoft Office PowerPoint</Application>
  <PresentationFormat>A4 Paper (210x297 mm)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Candara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profmaker</dc:creator>
  <cp:lastModifiedBy>Deanne Wing</cp:lastModifiedBy>
  <cp:revision>112</cp:revision>
  <cp:lastPrinted>2026-09-01T11:50:26Z</cp:lastPrinted>
  <dcterms:created xsi:type="dcterms:W3CDTF">2012-11-29T15:23:49Z</dcterms:created>
  <dcterms:modified xsi:type="dcterms:W3CDTF">2026-09-23T11:45:18Z</dcterms:modified>
</cp:coreProperties>
</file>