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05" r:id="rId2"/>
    <p:sldId id="295" r:id="rId3"/>
    <p:sldId id="284" r:id="rId4"/>
    <p:sldId id="285" r:id="rId5"/>
    <p:sldId id="297" r:id="rId6"/>
    <p:sldId id="299" r:id="rId7"/>
    <p:sldId id="260" r:id="rId8"/>
    <p:sldId id="309" r:id="rId9"/>
    <p:sldId id="301" r:id="rId10"/>
    <p:sldId id="302" r:id="rId11"/>
    <p:sldId id="300" r:id="rId12"/>
    <p:sldId id="308" r:id="rId13"/>
    <p:sldId id="275" r:id="rId14"/>
    <p:sldId id="273" r:id="rId15"/>
    <p:sldId id="276" r:id="rId16"/>
    <p:sldId id="271" r:id="rId17"/>
    <p:sldId id="272" r:id="rId18"/>
    <p:sldId id="265" r:id="rId1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96" userDrawn="1">
          <p15:clr>
            <a:srgbClr val="A4A3A4"/>
          </p15:clr>
        </p15:guide>
        <p15:guide id="2" pos="735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0074" autoAdjust="0"/>
    <p:restoredTop sz="94660"/>
  </p:normalViewPr>
  <p:slideViewPr>
    <p:cSldViewPr snapToGrid="0">
      <p:cViewPr varScale="1">
        <p:scale>
          <a:sx n="66" d="100"/>
          <a:sy n="66" d="100"/>
        </p:scale>
        <p:origin x="66" y="234"/>
      </p:cViewPr>
      <p:guideLst>
        <p:guide orient="horz" pos="96"/>
        <p:guide pos="735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9B3532-4AC1-4D4E-BA5A-CE1ABEFB695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F524B13-71C0-466D-A531-DF848186DF2C}">
      <dgm:prSet/>
      <dgm:spPr/>
      <dgm:t>
        <a:bodyPr/>
        <a:lstStyle/>
        <a:p>
          <a:r>
            <a:rPr lang="en-GB" dirty="0"/>
            <a:t>-read with your child  </a:t>
          </a:r>
          <a:endParaRPr lang="en-US" dirty="0"/>
        </a:p>
      </dgm:t>
    </dgm:pt>
    <dgm:pt modelId="{069F53B8-F755-46B3-A99F-D6258E77F9F3}" type="parTrans" cxnId="{9DACD619-2FD7-479B-9191-668B04960BF1}">
      <dgm:prSet/>
      <dgm:spPr/>
      <dgm:t>
        <a:bodyPr/>
        <a:lstStyle/>
        <a:p>
          <a:endParaRPr lang="en-US"/>
        </a:p>
      </dgm:t>
    </dgm:pt>
    <dgm:pt modelId="{43ECFCE4-BC75-4F4E-8721-D641CCC47275}" type="sibTrans" cxnId="{9DACD619-2FD7-479B-9191-668B04960BF1}">
      <dgm:prSet/>
      <dgm:spPr/>
      <dgm:t>
        <a:bodyPr/>
        <a:lstStyle/>
        <a:p>
          <a:endParaRPr lang="en-US"/>
        </a:p>
      </dgm:t>
    </dgm:pt>
    <dgm:pt modelId="{88635131-8AEB-4943-91DF-CD94E88C512A}">
      <dgm:prSet/>
      <dgm:spPr/>
      <dgm:t>
        <a:bodyPr/>
        <a:lstStyle/>
        <a:p>
          <a:r>
            <a:rPr lang="en-GB" dirty="0"/>
            <a:t>-encourage independence</a:t>
          </a:r>
          <a:endParaRPr lang="en-US" dirty="0"/>
        </a:p>
      </dgm:t>
    </dgm:pt>
    <dgm:pt modelId="{3DF3013E-F325-41E0-A8BD-C2ECC1ECCF9D}" type="parTrans" cxnId="{01224B55-BA54-4D2F-92C7-7F3451234368}">
      <dgm:prSet/>
      <dgm:spPr/>
      <dgm:t>
        <a:bodyPr/>
        <a:lstStyle/>
        <a:p>
          <a:endParaRPr lang="en-US"/>
        </a:p>
      </dgm:t>
    </dgm:pt>
    <dgm:pt modelId="{49438DAB-6D62-4878-943A-D637F9A50387}" type="sibTrans" cxnId="{01224B55-BA54-4D2F-92C7-7F3451234368}">
      <dgm:prSet/>
      <dgm:spPr/>
      <dgm:t>
        <a:bodyPr/>
        <a:lstStyle/>
        <a:p>
          <a:endParaRPr lang="en-US"/>
        </a:p>
      </dgm:t>
    </dgm:pt>
    <dgm:pt modelId="{BBB23BD3-0D92-47FF-A8D7-CA6D3B8638C5}">
      <dgm:prSet/>
      <dgm:spPr/>
      <dgm:t>
        <a:bodyPr/>
        <a:lstStyle/>
        <a:p>
          <a:pPr>
            <a:lnSpc>
              <a:spcPct val="100000"/>
            </a:lnSpc>
          </a:pPr>
          <a:r>
            <a:rPr lang="en-GB" dirty="0"/>
            <a:t>-talking about    their day</a:t>
          </a:r>
          <a:endParaRPr lang="en-US" dirty="0"/>
        </a:p>
      </dgm:t>
    </dgm:pt>
    <dgm:pt modelId="{8EEB6086-83CD-4097-BC2D-0F039D114CBD}" type="parTrans" cxnId="{0824B633-E526-4722-A4DB-3E3ED77B4C28}">
      <dgm:prSet/>
      <dgm:spPr/>
      <dgm:t>
        <a:bodyPr/>
        <a:lstStyle/>
        <a:p>
          <a:endParaRPr lang="en-US"/>
        </a:p>
      </dgm:t>
    </dgm:pt>
    <dgm:pt modelId="{ECB0D540-8BAE-4EA9-9C24-6969CD6060B7}" type="sibTrans" cxnId="{0824B633-E526-4722-A4DB-3E3ED77B4C28}">
      <dgm:prSet/>
      <dgm:spPr/>
      <dgm:t>
        <a:bodyPr/>
        <a:lstStyle/>
        <a:p>
          <a:endParaRPr lang="en-US"/>
        </a:p>
      </dgm:t>
    </dgm:pt>
    <dgm:pt modelId="{92CDF7D1-7F6D-429B-AC02-F75C122D26A0}">
      <dgm:prSet/>
      <dgm:spPr/>
      <dgm:t>
        <a:bodyPr/>
        <a:lstStyle/>
        <a:p>
          <a:r>
            <a:rPr lang="en-GB" dirty="0"/>
            <a:t>-play board games</a:t>
          </a:r>
          <a:endParaRPr lang="en-US" dirty="0"/>
        </a:p>
      </dgm:t>
    </dgm:pt>
    <dgm:pt modelId="{59C9F310-C795-4A47-95E1-FE956F6EE234}" type="parTrans" cxnId="{8190351D-DDE0-4E2C-BA45-443D7517753D}">
      <dgm:prSet/>
      <dgm:spPr/>
      <dgm:t>
        <a:bodyPr/>
        <a:lstStyle/>
        <a:p>
          <a:endParaRPr lang="en-GB"/>
        </a:p>
      </dgm:t>
    </dgm:pt>
    <dgm:pt modelId="{5DC281C0-AD65-4B9D-9332-D696B58FE031}" type="sibTrans" cxnId="{8190351D-DDE0-4E2C-BA45-443D7517753D}">
      <dgm:prSet/>
      <dgm:spPr/>
      <dgm:t>
        <a:bodyPr/>
        <a:lstStyle/>
        <a:p>
          <a:endParaRPr lang="en-GB"/>
        </a:p>
      </dgm:t>
    </dgm:pt>
    <dgm:pt modelId="{4C7C5322-9ED5-4D26-BA42-072661C53BD6}">
      <dgm:prSet/>
      <dgm:spPr>
        <a:solidFill>
          <a:schemeClr val="accent1">
            <a:lumMod val="60000"/>
            <a:lumOff val="40000"/>
          </a:schemeClr>
        </a:solidFill>
      </dgm:spPr>
      <dgm:t>
        <a:bodyPr/>
        <a:lstStyle/>
        <a:p>
          <a:r>
            <a:rPr lang="en-GB" dirty="0"/>
            <a:t>-sing nursery rhymes</a:t>
          </a:r>
          <a:endParaRPr lang="en-US" dirty="0"/>
        </a:p>
      </dgm:t>
    </dgm:pt>
    <dgm:pt modelId="{AC9D134B-70C9-4FF3-AD3B-0FFB6C16951E}" type="parTrans" cxnId="{DD7551C7-C196-4EF4-83A8-C0BC34477884}">
      <dgm:prSet/>
      <dgm:spPr/>
      <dgm:t>
        <a:bodyPr/>
        <a:lstStyle/>
        <a:p>
          <a:endParaRPr lang="en-GB"/>
        </a:p>
      </dgm:t>
    </dgm:pt>
    <dgm:pt modelId="{BCDCF4E1-44C2-402B-B190-73BECE89F585}" type="sibTrans" cxnId="{DD7551C7-C196-4EF4-83A8-C0BC34477884}">
      <dgm:prSet/>
      <dgm:spPr/>
      <dgm:t>
        <a:bodyPr/>
        <a:lstStyle/>
        <a:p>
          <a:endParaRPr lang="en-GB"/>
        </a:p>
      </dgm:t>
    </dgm:pt>
    <dgm:pt modelId="{82830455-01B8-4CAB-AC92-BD8A435494EC}" type="pres">
      <dgm:prSet presAssocID="{319B3532-4AC1-4D4E-BA5A-CE1ABEFB6951}" presName="diagram" presStyleCnt="0">
        <dgm:presLayoutVars>
          <dgm:dir/>
          <dgm:resizeHandles val="exact"/>
        </dgm:presLayoutVars>
      </dgm:prSet>
      <dgm:spPr/>
    </dgm:pt>
    <dgm:pt modelId="{7BF6C804-5795-48E0-AEAB-7D1BB9DBE2EA}" type="pres">
      <dgm:prSet presAssocID="{2F524B13-71C0-466D-A531-DF848186DF2C}" presName="node" presStyleLbl="node1" presStyleIdx="0" presStyleCnt="5" custLinFactNeighborX="96839" custLinFactNeighborY="-83">
        <dgm:presLayoutVars>
          <dgm:bulletEnabled val="1"/>
        </dgm:presLayoutVars>
      </dgm:prSet>
      <dgm:spPr/>
    </dgm:pt>
    <dgm:pt modelId="{D900D663-C569-4892-8DE4-7B840133DA7D}" type="pres">
      <dgm:prSet presAssocID="{43ECFCE4-BC75-4F4E-8721-D641CCC47275}" presName="sibTrans" presStyleCnt="0"/>
      <dgm:spPr/>
    </dgm:pt>
    <dgm:pt modelId="{CEDEAF6C-D577-49D3-9D75-4FD6B125F59F}" type="pres">
      <dgm:prSet presAssocID="{88635131-8AEB-4943-91DF-CD94E88C512A}" presName="node" presStyleLbl="node1" presStyleIdx="1" presStyleCnt="5" custLinFactX="3444" custLinFactNeighborX="100000" custLinFactNeighborY="-44644">
        <dgm:presLayoutVars>
          <dgm:bulletEnabled val="1"/>
        </dgm:presLayoutVars>
      </dgm:prSet>
      <dgm:spPr/>
    </dgm:pt>
    <dgm:pt modelId="{1765CC09-5460-4C3E-92CE-9E595518E7E9}" type="pres">
      <dgm:prSet presAssocID="{49438DAB-6D62-4878-943A-D637F9A50387}" presName="sibTrans" presStyleCnt="0"/>
      <dgm:spPr/>
    </dgm:pt>
    <dgm:pt modelId="{9B8F59EA-3E58-4AF9-8F31-4021A992EF22}" type="pres">
      <dgm:prSet presAssocID="{92CDF7D1-7F6D-429B-AC02-F75C122D26A0}" presName="node" presStyleLbl="node1" presStyleIdx="2" presStyleCnt="5" custLinFactY="57896" custLinFactNeighborX="-37853" custLinFactNeighborY="100000">
        <dgm:presLayoutVars>
          <dgm:bulletEnabled val="1"/>
        </dgm:presLayoutVars>
      </dgm:prSet>
      <dgm:spPr/>
    </dgm:pt>
    <dgm:pt modelId="{4F8B8551-6152-4F8F-8072-EF4EB281E612}" type="pres">
      <dgm:prSet presAssocID="{5DC281C0-AD65-4B9D-9332-D696B58FE031}" presName="sibTrans" presStyleCnt="0"/>
      <dgm:spPr/>
    </dgm:pt>
    <dgm:pt modelId="{70523EC8-1E5E-4A66-AC2A-4D7BAA1351D8}" type="pres">
      <dgm:prSet presAssocID="{BBB23BD3-0D92-47FF-A8D7-CA6D3B8638C5}" presName="node" presStyleLbl="node1" presStyleIdx="3" presStyleCnt="5" custLinFactX="-22323" custLinFactY="-16749" custLinFactNeighborX="-100000" custLinFactNeighborY="-100000">
        <dgm:presLayoutVars>
          <dgm:bulletEnabled val="1"/>
        </dgm:presLayoutVars>
      </dgm:prSet>
      <dgm:spPr/>
    </dgm:pt>
    <dgm:pt modelId="{DE6707E3-9EF5-4E88-8E00-4AC57A51DF47}" type="pres">
      <dgm:prSet presAssocID="{ECB0D540-8BAE-4EA9-9C24-6969CD6060B7}" presName="sibTrans" presStyleCnt="0"/>
      <dgm:spPr/>
    </dgm:pt>
    <dgm:pt modelId="{F257A21F-82E1-4893-8578-E19ACBDF972D}" type="pres">
      <dgm:prSet presAssocID="{4C7C5322-9ED5-4D26-BA42-072661C53BD6}" presName="node" presStyleLbl="node1" presStyleIdx="4" presStyleCnt="5" custLinFactX="-48294" custLinFactNeighborX="-100000" custLinFactNeighborY="-692">
        <dgm:presLayoutVars>
          <dgm:bulletEnabled val="1"/>
        </dgm:presLayoutVars>
      </dgm:prSet>
      <dgm:spPr/>
    </dgm:pt>
  </dgm:ptLst>
  <dgm:cxnLst>
    <dgm:cxn modelId="{9DACD619-2FD7-479B-9191-668B04960BF1}" srcId="{319B3532-4AC1-4D4E-BA5A-CE1ABEFB6951}" destId="{2F524B13-71C0-466D-A531-DF848186DF2C}" srcOrd="0" destOrd="0" parTransId="{069F53B8-F755-46B3-A99F-D6258E77F9F3}" sibTransId="{43ECFCE4-BC75-4F4E-8721-D641CCC47275}"/>
    <dgm:cxn modelId="{8190351D-DDE0-4E2C-BA45-443D7517753D}" srcId="{319B3532-4AC1-4D4E-BA5A-CE1ABEFB6951}" destId="{92CDF7D1-7F6D-429B-AC02-F75C122D26A0}" srcOrd="2" destOrd="0" parTransId="{59C9F310-C795-4A47-95E1-FE956F6EE234}" sibTransId="{5DC281C0-AD65-4B9D-9332-D696B58FE031}"/>
    <dgm:cxn modelId="{52465D1F-FEA9-4146-91EC-F6E44FF3369A}" type="presOf" srcId="{92CDF7D1-7F6D-429B-AC02-F75C122D26A0}" destId="{9B8F59EA-3E58-4AF9-8F31-4021A992EF22}" srcOrd="0" destOrd="0" presId="urn:microsoft.com/office/officeart/2005/8/layout/default"/>
    <dgm:cxn modelId="{0824B633-E526-4722-A4DB-3E3ED77B4C28}" srcId="{319B3532-4AC1-4D4E-BA5A-CE1ABEFB6951}" destId="{BBB23BD3-0D92-47FF-A8D7-CA6D3B8638C5}" srcOrd="3" destOrd="0" parTransId="{8EEB6086-83CD-4097-BC2D-0F039D114CBD}" sibTransId="{ECB0D540-8BAE-4EA9-9C24-6969CD6060B7}"/>
    <dgm:cxn modelId="{8CC4F161-8067-4BD8-8A62-B8EDEF748372}" type="presOf" srcId="{2F524B13-71C0-466D-A531-DF848186DF2C}" destId="{7BF6C804-5795-48E0-AEAB-7D1BB9DBE2EA}" srcOrd="0" destOrd="0" presId="urn:microsoft.com/office/officeart/2005/8/layout/default"/>
    <dgm:cxn modelId="{C859D062-09AD-49A1-B49E-E724A1BBEAEF}" type="presOf" srcId="{4C7C5322-9ED5-4D26-BA42-072661C53BD6}" destId="{F257A21F-82E1-4893-8578-E19ACBDF972D}" srcOrd="0" destOrd="0" presId="urn:microsoft.com/office/officeart/2005/8/layout/default"/>
    <dgm:cxn modelId="{68457E4C-1FE7-4CB9-8FDD-EA094E6BC319}" type="presOf" srcId="{319B3532-4AC1-4D4E-BA5A-CE1ABEFB6951}" destId="{82830455-01B8-4CAB-AC92-BD8A435494EC}" srcOrd="0" destOrd="0" presId="urn:microsoft.com/office/officeart/2005/8/layout/default"/>
    <dgm:cxn modelId="{01224B55-BA54-4D2F-92C7-7F3451234368}" srcId="{319B3532-4AC1-4D4E-BA5A-CE1ABEFB6951}" destId="{88635131-8AEB-4943-91DF-CD94E88C512A}" srcOrd="1" destOrd="0" parTransId="{3DF3013E-F325-41E0-A8BD-C2ECC1ECCF9D}" sibTransId="{49438DAB-6D62-4878-943A-D637F9A50387}"/>
    <dgm:cxn modelId="{67A0078A-2401-4F58-86B3-ABF04A6D8A57}" type="presOf" srcId="{88635131-8AEB-4943-91DF-CD94E88C512A}" destId="{CEDEAF6C-D577-49D3-9D75-4FD6B125F59F}" srcOrd="0" destOrd="0" presId="urn:microsoft.com/office/officeart/2005/8/layout/default"/>
    <dgm:cxn modelId="{DD7551C7-C196-4EF4-83A8-C0BC34477884}" srcId="{319B3532-4AC1-4D4E-BA5A-CE1ABEFB6951}" destId="{4C7C5322-9ED5-4D26-BA42-072661C53BD6}" srcOrd="4" destOrd="0" parTransId="{AC9D134B-70C9-4FF3-AD3B-0FFB6C16951E}" sibTransId="{BCDCF4E1-44C2-402B-B190-73BECE89F585}"/>
    <dgm:cxn modelId="{4A7C2BF9-2049-4B6A-9F43-79AA8FB2D05F}" type="presOf" srcId="{BBB23BD3-0D92-47FF-A8D7-CA6D3B8638C5}" destId="{70523EC8-1E5E-4A66-AC2A-4D7BAA1351D8}" srcOrd="0" destOrd="0" presId="urn:microsoft.com/office/officeart/2005/8/layout/default"/>
    <dgm:cxn modelId="{502EEDE8-1D81-468D-96DA-617D717A45E2}" type="presParOf" srcId="{82830455-01B8-4CAB-AC92-BD8A435494EC}" destId="{7BF6C804-5795-48E0-AEAB-7D1BB9DBE2EA}" srcOrd="0" destOrd="0" presId="urn:microsoft.com/office/officeart/2005/8/layout/default"/>
    <dgm:cxn modelId="{36787A51-FDEE-4DBF-8263-F3DA9B10B830}" type="presParOf" srcId="{82830455-01B8-4CAB-AC92-BD8A435494EC}" destId="{D900D663-C569-4892-8DE4-7B840133DA7D}" srcOrd="1" destOrd="0" presId="urn:microsoft.com/office/officeart/2005/8/layout/default"/>
    <dgm:cxn modelId="{232C523A-4413-42C6-B834-1F9437CA98B3}" type="presParOf" srcId="{82830455-01B8-4CAB-AC92-BD8A435494EC}" destId="{CEDEAF6C-D577-49D3-9D75-4FD6B125F59F}" srcOrd="2" destOrd="0" presId="urn:microsoft.com/office/officeart/2005/8/layout/default"/>
    <dgm:cxn modelId="{33D1524D-149C-431F-87A9-D5FE146CD3F5}" type="presParOf" srcId="{82830455-01B8-4CAB-AC92-BD8A435494EC}" destId="{1765CC09-5460-4C3E-92CE-9E595518E7E9}" srcOrd="3" destOrd="0" presId="urn:microsoft.com/office/officeart/2005/8/layout/default"/>
    <dgm:cxn modelId="{29B7E071-5850-4994-8B1B-203455E2C6B0}" type="presParOf" srcId="{82830455-01B8-4CAB-AC92-BD8A435494EC}" destId="{9B8F59EA-3E58-4AF9-8F31-4021A992EF22}" srcOrd="4" destOrd="0" presId="urn:microsoft.com/office/officeart/2005/8/layout/default"/>
    <dgm:cxn modelId="{F01C0CEC-779D-49BE-A843-465E62A4111D}" type="presParOf" srcId="{82830455-01B8-4CAB-AC92-BD8A435494EC}" destId="{4F8B8551-6152-4F8F-8072-EF4EB281E612}" srcOrd="5" destOrd="0" presId="urn:microsoft.com/office/officeart/2005/8/layout/default"/>
    <dgm:cxn modelId="{671F78EB-2A61-44ED-9259-0A51DAFA29F7}" type="presParOf" srcId="{82830455-01B8-4CAB-AC92-BD8A435494EC}" destId="{70523EC8-1E5E-4A66-AC2A-4D7BAA1351D8}" srcOrd="6" destOrd="0" presId="urn:microsoft.com/office/officeart/2005/8/layout/default"/>
    <dgm:cxn modelId="{25CA7C00-E4D0-4EDD-9BE2-12C4A067A57D}" type="presParOf" srcId="{82830455-01B8-4CAB-AC92-BD8A435494EC}" destId="{DE6707E3-9EF5-4E88-8E00-4AC57A51DF47}" srcOrd="7" destOrd="0" presId="urn:microsoft.com/office/officeart/2005/8/layout/default"/>
    <dgm:cxn modelId="{C7245DAD-D780-4368-9B38-7C8DFB6A55EA}" type="presParOf" srcId="{82830455-01B8-4CAB-AC92-BD8A435494EC}" destId="{F257A21F-82E1-4893-8578-E19ACBDF972D}"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F6C804-5795-48E0-AEAB-7D1BB9DBE2EA}">
      <dsp:nvSpPr>
        <dsp:cNvPr id="0" name=""/>
        <dsp:cNvSpPr/>
      </dsp:nvSpPr>
      <dsp:spPr>
        <a:xfrm>
          <a:off x="3499875" y="1890"/>
          <a:ext cx="3037132" cy="1822279"/>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-read with your child  </a:t>
          </a:r>
          <a:endParaRPr lang="en-US" sz="3700" kern="1200" dirty="0"/>
        </a:p>
      </dsp:txBody>
      <dsp:txXfrm>
        <a:off x="3499875" y="1890"/>
        <a:ext cx="3037132" cy="1822279"/>
      </dsp:txXfrm>
    </dsp:sp>
    <dsp:sp modelId="{CEDEAF6C-D577-49D3-9D75-4FD6B125F59F}">
      <dsp:nvSpPr>
        <dsp:cNvPr id="0" name=""/>
        <dsp:cNvSpPr/>
      </dsp:nvSpPr>
      <dsp:spPr>
        <a:xfrm>
          <a:off x="7041323" y="0"/>
          <a:ext cx="3037132" cy="1822279"/>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-encourage independence</a:t>
          </a:r>
          <a:endParaRPr lang="en-US" sz="3700" kern="1200" dirty="0"/>
        </a:p>
      </dsp:txBody>
      <dsp:txXfrm>
        <a:off x="7041323" y="0"/>
        <a:ext cx="3037132" cy="1822279"/>
      </dsp:txXfrm>
    </dsp:sp>
    <dsp:sp modelId="{9B8F59EA-3E58-4AF9-8F31-4021A992EF22}">
      <dsp:nvSpPr>
        <dsp:cNvPr id="0" name=""/>
        <dsp:cNvSpPr/>
      </dsp:nvSpPr>
      <dsp:spPr>
        <a:xfrm>
          <a:off x="6090792" y="2132798"/>
          <a:ext cx="3037132" cy="1822279"/>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-play board games</a:t>
          </a:r>
          <a:endParaRPr lang="en-US" sz="3700" kern="1200" dirty="0"/>
        </a:p>
      </dsp:txBody>
      <dsp:txXfrm>
        <a:off x="6090792" y="2132798"/>
        <a:ext cx="3037132" cy="1822279"/>
      </dsp:txXfrm>
    </dsp:sp>
    <dsp:sp modelId="{70523EC8-1E5E-4A66-AC2A-4D7BAA1351D8}">
      <dsp:nvSpPr>
        <dsp:cNvPr id="0" name=""/>
        <dsp:cNvSpPr/>
      </dsp:nvSpPr>
      <dsp:spPr>
        <a:xfrm>
          <a:off x="0" y="1902"/>
          <a:ext cx="3037132" cy="1822279"/>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100000"/>
            </a:lnSpc>
            <a:spcBef>
              <a:spcPct val="0"/>
            </a:spcBef>
            <a:spcAft>
              <a:spcPct val="35000"/>
            </a:spcAft>
            <a:buNone/>
          </a:pPr>
          <a:r>
            <a:rPr lang="en-GB" sz="3700" kern="1200" dirty="0"/>
            <a:t>-talking about    their day</a:t>
          </a:r>
          <a:endParaRPr lang="en-US" sz="3700" kern="1200" dirty="0"/>
        </a:p>
      </dsp:txBody>
      <dsp:txXfrm>
        <a:off x="0" y="1902"/>
        <a:ext cx="3037132" cy="1822279"/>
      </dsp:txXfrm>
    </dsp:sp>
    <dsp:sp modelId="{F257A21F-82E1-4893-8578-E19ACBDF972D}">
      <dsp:nvSpPr>
        <dsp:cNvPr id="0" name=""/>
        <dsp:cNvSpPr/>
      </dsp:nvSpPr>
      <dsp:spPr>
        <a:xfrm>
          <a:off x="1066130" y="2116785"/>
          <a:ext cx="3037132" cy="1822279"/>
        </a:xfrm>
        <a:prstGeom prst="rect">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-sing nursery rhymes</a:t>
          </a:r>
          <a:endParaRPr lang="en-US" sz="3700" kern="1200" dirty="0"/>
        </a:p>
      </dsp:txBody>
      <dsp:txXfrm>
        <a:off x="1066130" y="2116785"/>
        <a:ext cx="3037132" cy="182227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79F8194F-4C36-41BD-AF9C-70939BE8B805}" type="datetimeFigureOut">
              <a:rPr lang="en-US"/>
              <a:pPr>
                <a:defRPr/>
              </a:pPr>
              <a:t>10/7/2026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972DAE9-6D82-4BCE-ACED-661BD94BEF8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CD88576-04D5-43EE-B2C2-9C5B527B6C1D}" type="datetimeFigureOut">
              <a:rPr lang="en-US"/>
              <a:pPr>
                <a:defRPr/>
              </a:pPr>
              <a:t>10/7/2026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FCA2DD3-8DC7-41DD-9CE8-5777C567A8E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0"/>
          </p:nvPr>
        </p:nvSpPr>
        <p:spPr/>
        <p:txBody>
          <a:bodyPr/>
          <a:lstStyle>
            <a:lvl1pPr>
              <a:defRPr/>
            </a:lvl1pPr>
          </a:lstStyle>
          <a:p>
            <a:pPr>
              <a:defRPr/>
            </a:pPr>
            <a:fld id="{2B22B060-395D-48A1-B6F4-DE4964105D70}" type="datetimeFigureOut">
              <a:rPr lang="en-US"/>
              <a:pPr>
                <a:defRPr/>
              </a:pPr>
              <a:t>10/7/2026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D3B5AF6-A3C9-4743-91F2-3763B0E6CED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8E717D7-5719-45D3-A1F5-DA380325A1FA}" type="datetimeFigureOut">
              <a:rPr lang="en-US"/>
              <a:pPr>
                <a:defRPr/>
              </a:pPr>
              <a:t>10/7/2026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D676929-1E08-4E0D-A5BD-740E83AF75A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2C24CAFF-163D-4A8A-8D1D-0F03A51C4675}" type="datetimeFigureOut">
              <a:rPr lang="en-US"/>
              <a:pPr>
                <a:defRPr/>
              </a:pPr>
              <a:t>10/7/2026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82D7769-95E8-49DA-A776-23C49647AD0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E51EF9DE-A08E-46FA-89B1-1EA1CF6D4BF2}" type="datetimeFigureOut">
              <a:rPr lang="en-US"/>
              <a:pPr>
                <a:defRPr/>
              </a:pPr>
              <a:t>10/7/2026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FD6CBC-636F-48D4-A0B6-84724491C84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DEE1D51A-74CA-480C-8A2A-C89725221838}" type="datetimeFigureOut">
              <a:rPr lang="en-US"/>
              <a:pPr>
                <a:defRPr/>
              </a:pPr>
              <a:t>10/7/2026</a:t>
            </a:fld>
            <a:endParaRPr lang="en-US"/>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6" name="Slide Number Placeholder 8"/>
          <p:cNvSpPr>
            <a:spLocks noGrp="1"/>
          </p:cNvSpPr>
          <p:nvPr>
            <p:ph type="sldNum" sz="quarter" idx="12"/>
          </p:nvPr>
        </p:nvSpPr>
        <p:spPr/>
        <p:txBody>
          <a:bodyPr/>
          <a:lstStyle>
            <a:lvl1pPr>
              <a:defRPr/>
            </a:lvl1pPr>
          </a:lstStyle>
          <a:p>
            <a:pPr>
              <a:defRPr/>
            </a:pPr>
            <a:fld id="{C3DD96AC-F978-4724-8173-D51BF1C8FAB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4650F62A-3D25-4B4B-B596-E59FD05D3095}" type="datetimeFigureOut">
              <a:rPr lang="en-US"/>
              <a:pPr>
                <a:defRPr/>
              </a:pPr>
              <a:t>10/7/2026</a:t>
            </a:fld>
            <a:endParaRPr lang="en-US"/>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en-US"/>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BF3EC1C3-490A-4A40-9ABC-6134EC6F73E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fld id="{69DB5EAD-36C6-41B0-BBD3-C8F99038F2AB}" type="datetimeFigureOut">
              <a:rPr lang="en-US"/>
              <a:pPr>
                <a:defRPr/>
              </a:pPr>
              <a:t>10/7/2026</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CEFB53C9-40C8-4115-8D3B-770939EB717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B8E9B39-5A10-4BEA-9C9C-05F081955BA9}" type="datetimeFigureOut">
              <a:rPr lang="en-US"/>
              <a:pPr>
                <a:defRPr/>
              </a:pPr>
              <a:t>10/7/2026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FE8A074-3DEC-4721-A671-DEB05E4A428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3"/>
          <p:cNvSpPr>
            <a:spLocks noGrp="1"/>
          </p:cNvSpPr>
          <p:nvPr>
            <p:ph type="dt" sz="half" idx="10"/>
          </p:nvPr>
        </p:nvSpPr>
        <p:spPr/>
        <p:txBody>
          <a:bodyPr/>
          <a:lstStyle>
            <a:lvl1pPr>
              <a:defRPr/>
            </a:lvl1pPr>
          </a:lstStyle>
          <a:p>
            <a:pPr>
              <a:defRPr/>
            </a:pPr>
            <a:fld id="{D44A7A62-A130-4221-B616-B20DDF044194}" type="datetimeFigureOut">
              <a:rPr lang="en-US"/>
              <a:pPr>
                <a:defRPr/>
              </a:pPr>
              <a:t>10/7/2026</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27DA5623-D8EB-445A-9936-E8151A55128B}"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4E33D99-739A-4506-BB7D-BC28E1D35C3E}" type="datetimeFigureOut">
              <a:rPr lang="en-US"/>
              <a:pPr>
                <a:defRPr/>
              </a:pPr>
              <a:t>10/7/2026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C86A8DB-664B-49F8-BEDC-455B15043AD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526D3756-E841-452E-B935-FC2DF05D8D8F}" type="datetimeFigureOut">
              <a:rPr lang="en-US"/>
              <a:pPr>
                <a:defRPr/>
              </a:pPr>
              <a:t>10/7/2026</a:t>
            </a:fld>
            <a:endParaRPr lang="en-US"/>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E40AAC96-546E-45BB-AF81-849264756062}" type="slidenum">
              <a:rPr lang="en-US"/>
              <a:pPr>
                <a:defRPr/>
              </a:pPr>
              <a:t>‹#›</a:t>
            </a:fld>
            <a:endParaRPr lang="en-US"/>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0" r:id="rId2"/>
    <p:sldLayoutId id="2147483662" r:id="rId3"/>
    <p:sldLayoutId id="2147483659" r:id="rId4"/>
    <p:sldLayoutId id="2147483658" r:id="rId5"/>
    <p:sldLayoutId id="2147483657" r:id="rId6"/>
    <p:sldLayoutId id="2147483663" r:id="rId7"/>
    <p:sldLayoutId id="2147483664" r:id="rId8"/>
    <p:sldLayoutId id="2147483665" r:id="rId9"/>
    <p:sldLayoutId id="2147483656" r:id="rId10"/>
    <p:sldLayoutId id="2147483666" r:id="rId11"/>
    <p:sldLayoutId id="2147483655" r:id="rId12"/>
  </p:sldLayoutIdLst>
  <p:hf sldNum="0" hdr="0" ftr="0" dt="0"/>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gov.uk/government/collections/reception-baseline-assessmen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Layout" Target="../diagrams/layout1.xml"/><Relationship Id="rId7" Type="http://schemas.openxmlformats.org/officeDocument/2006/relationships/hyperlink" Target="https://www.bbc.co.uk/teach/school-radio/articles/zhwdgwx"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23.png"/><Relationship Id="rId5" Type="http://schemas.openxmlformats.org/officeDocument/2006/relationships/diagramColors" Target="../diagrams/colors1.xml"/><Relationship Id="rId10" Type="http://schemas.openxmlformats.org/officeDocument/2006/relationships/image" Target="../media/image22.png"/><Relationship Id="rId4" Type="http://schemas.openxmlformats.org/officeDocument/2006/relationships/diagramQuickStyle" Target="../diagrams/quickStyle1.xml"/><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image" Target="../media/image30.jpg"/><Relationship Id="rId13" Type="http://schemas.openxmlformats.org/officeDocument/2006/relationships/image" Target="../media/image35.jp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png"/><Relationship Id="rId10" Type="http://schemas.openxmlformats.org/officeDocument/2006/relationships/image" Target="../media/image32.jpg"/><Relationship Id="rId4" Type="http://schemas.openxmlformats.org/officeDocument/2006/relationships/image" Target="../media/image26.png"/><Relationship Id="rId9" Type="http://schemas.openxmlformats.org/officeDocument/2006/relationships/image" Target="../media/image31.jp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gif"/></Relationships>
</file>

<file path=ppt/slides/_rels/slide1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8011" y="684041"/>
            <a:ext cx="12187645" cy="1655762"/>
          </a:xfrm>
        </p:spPr>
        <p:txBody>
          <a:bodyPr>
            <a:normAutofit fontScale="92500"/>
          </a:bodyPr>
          <a:lstStyle/>
          <a:p>
            <a:pPr algn="l"/>
            <a:r>
              <a:rPr lang="en-GB" sz="7200" u="sng" dirty="0">
                <a:solidFill>
                  <a:srgbClr val="FF0000"/>
                </a:solidFill>
                <a:latin typeface="Candara" panose="020E0502030303020204" pitchFamily="34" charset="0"/>
              </a:rPr>
              <a:t>Ruby</a:t>
            </a:r>
            <a:r>
              <a:rPr lang="en-GB" sz="7200" u="sng" dirty="0">
                <a:solidFill>
                  <a:srgbClr val="002060"/>
                </a:solidFill>
                <a:latin typeface="Candara" panose="020E0502030303020204" pitchFamily="34" charset="0"/>
              </a:rPr>
              <a:t> Parent Information </a:t>
            </a:r>
          </a:p>
        </p:txBody>
      </p:sp>
      <p:pic>
        <p:nvPicPr>
          <p:cNvPr id="1026" name="Picture 2" descr="Essendon-CE-Primary-School-Logo-bad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37788" y="1648511"/>
            <a:ext cx="2472963" cy="2590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ubtitle 2"/>
          <p:cNvSpPr txBox="1">
            <a:spLocks/>
          </p:cNvSpPr>
          <p:nvPr/>
        </p:nvSpPr>
        <p:spPr>
          <a:xfrm>
            <a:off x="554060" y="4239234"/>
            <a:ext cx="12187645"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7200" dirty="0">
                <a:solidFill>
                  <a:srgbClr val="002060"/>
                </a:solidFill>
                <a:latin typeface="Candara" panose="020E0502030303020204" pitchFamily="34" charset="0"/>
              </a:rPr>
              <a:t>Welcome to </a:t>
            </a:r>
            <a:r>
              <a:rPr lang="en-GB" sz="7200">
                <a:solidFill>
                  <a:srgbClr val="002060"/>
                </a:solidFill>
                <a:latin typeface="Candara" panose="020E0502030303020204" pitchFamily="34" charset="0"/>
              </a:rPr>
              <a:t>EYFS 2026-2025</a:t>
            </a:r>
            <a:endParaRPr lang="en-GB" sz="7200" dirty="0">
              <a:solidFill>
                <a:srgbClr val="002060"/>
              </a:solidFill>
              <a:latin typeface="Candara" panose="020E0502030303020204" pitchFamily="34" charset="0"/>
            </a:endParaRPr>
          </a:p>
        </p:txBody>
      </p:sp>
      <p:sp>
        <p:nvSpPr>
          <p:cNvPr id="4" name="TextBox 3">
            <a:extLst>
              <a:ext uri="{FF2B5EF4-FFF2-40B4-BE49-F238E27FC236}">
                <a16:creationId xmlns:a16="http://schemas.microsoft.com/office/drawing/2014/main" id="{2E3F0435-2706-8656-5488-6DED923F2069}"/>
              </a:ext>
            </a:extLst>
          </p:cNvPr>
          <p:cNvSpPr txBox="1"/>
          <p:nvPr/>
        </p:nvSpPr>
        <p:spPr>
          <a:xfrm>
            <a:off x="656697" y="5291304"/>
            <a:ext cx="10739534" cy="553998"/>
          </a:xfrm>
          <a:prstGeom prst="rect">
            <a:avLst/>
          </a:prstGeom>
          <a:noFill/>
        </p:spPr>
        <p:txBody>
          <a:bodyPr wrap="square">
            <a:spAutoFit/>
          </a:bodyPr>
          <a:lstStyle/>
          <a:p>
            <a:pPr algn="ctr" eaLnBrk="1" hangingPunct="1"/>
            <a:r>
              <a:rPr lang="en-US" sz="3000" b="1" dirty="0" err="1">
                <a:solidFill>
                  <a:schemeClr val="accent1">
                    <a:lumMod val="50000"/>
                  </a:schemeClr>
                </a:solidFill>
                <a:latin typeface="Comic Sans MS" panose="030F0702030302020204" pitchFamily="66" charset="0"/>
              </a:rPr>
              <a:t>Mrs</a:t>
            </a:r>
            <a:r>
              <a:rPr lang="en-US" sz="3000" b="1" dirty="0">
                <a:solidFill>
                  <a:schemeClr val="accent1">
                    <a:lumMod val="50000"/>
                  </a:schemeClr>
                </a:solidFill>
                <a:latin typeface="Comic Sans MS" panose="030F0702030302020204" pitchFamily="66" charset="0"/>
              </a:rPr>
              <a:t> Pryke, Miss Holding</a:t>
            </a:r>
          </a:p>
        </p:txBody>
      </p:sp>
    </p:spTree>
    <p:extLst>
      <p:ext uri="{BB962C8B-B14F-4D97-AF65-F5344CB8AC3E}">
        <p14:creationId xmlns:p14="http://schemas.microsoft.com/office/powerpoint/2010/main" val="3275094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D22F00-066F-4198-8634-D000149B5E85}"/>
              </a:ext>
            </a:extLst>
          </p:cNvPr>
          <p:cNvSpPr txBox="1"/>
          <p:nvPr/>
        </p:nvSpPr>
        <p:spPr>
          <a:xfrm>
            <a:off x="1213945" y="1720840"/>
            <a:ext cx="9932275" cy="4154984"/>
          </a:xfrm>
          <a:prstGeom prst="rect">
            <a:avLst/>
          </a:prstGeom>
          <a:noFill/>
        </p:spPr>
        <p:txBody>
          <a:bodyPr wrap="square">
            <a:spAutoFit/>
          </a:bodyPr>
          <a:lstStyle/>
          <a:p>
            <a:pPr algn="just"/>
            <a:endParaRPr lang="en-GB" sz="2400" b="1" dirty="0">
              <a:solidFill>
                <a:srgbClr val="92D050"/>
              </a:solidFill>
              <a:latin typeface="Comic Sans MS" panose="030F0702030302020204" pitchFamily="66" charset="0"/>
            </a:endParaRPr>
          </a:p>
          <a:p>
            <a:pPr algn="just"/>
            <a:r>
              <a:rPr lang="en-GB" sz="2400" dirty="0">
                <a:solidFill>
                  <a:schemeClr val="accent1">
                    <a:lumMod val="50000"/>
                  </a:schemeClr>
                </a:solidFill>
                <a:latin typeface="Comic Sans MS" panose="030F0702030302020204" pitchFamily="66" charset="0"/>
              </a:rPr>
              <a:t>Throughout their time in EYFS, our aim is for children to partake in an ambitious curriculum which is designed to support their progress in reaching their </a:t>
            </a:r>
            <a:r>
              <a:rPr lang="en-GB" sz="2400" b="1" dirty="0">
                <a:solidFill>
                  <a:schemeClr val="accent1">
                    <a:lumMod val="50000"/>
                  </a:schemeClr>
                </a:solidFill>
                <a:latin typeface="Comic Sans MS" panose="030F0702030302020204" pitchFamily="66" charset="0"/>
              </a:rPr>
              <a:t>Early Learning Goals </a:t>
            </a:r>
            <a:r>
              <a:rPr lang="en-GB" sz="2400" dirty="0">
                <a:solidFill>
                  <a:schemeClr val="accent1">
                    <a:lumMod val="50000"/>
                  </a:schemeClr>
                </a:solidFill>
                <a:latin typeface="Comic Sans MS" panose="030F0702030302020204" pitchFamily="66" charset="0"/>
              </a:rPr>
              <a:t>(ELGs).</a:t>
            </a:r>
          </a:p>
          <a:p>
            <a:pPr algn="just"/>
            <a:endParaRPr lang="en-GB" sz="2400" dirty="0">
              <a:solidFill>
                <a:schemeClr val="accent1">
                  <a:lumMod val="50000"/>
                </a:schemeClr>
              </a:solidFill>
              <a:latin typeface="Comic Sans MS" panose="030F0702030302020204" pitchFamily="66" charset="0"/>
            </a:endParaRPr>
          </a:p>
          <a:p>
            <a:pPr algn="just"/>
            <a:r>
              <a:rPr lang="en-GB" sz="2400" dirty="0">
                <a:solidFill>
                  <a:schemeClr val="accent1">
                    <a:lumMod val="50000"/>
                  </a:schemeClr>
                </a:solidFill>
                <a:latin typeface="Comic Sans MS" panose="030F0702030302020204" pitchFamily="66" charset="0"/>
              </a:rPr>
              <a:t>Our curriculum incorporates learning through play, learning by adults modelling, by observing each other and through guided learning and direct teaching. It is also important to highlight that our plans are flexible to allow us to respond quickly to children’s new interests and/or needs. </a:t>
            </a:r>
          </a:p>
          <a:p>
            <a:endParaRPr lang="en-GB" sz="2400" i="0" u="none" strike="noStrike" dirty="0">
              <a:solidFill>
                <a:schemeClr val="accent1">
                  <a:lumMod val="50000"/>
                </a:schemeClr>
              </a:solidFill>
              <a:effectLst/>
              <a:latin typeface="Comic Sans MS" panose="030F0702030302020204" pitchFamily="66" charset="0"/>
            </a:endParaRPr>
          </a:p>
        </p:txBody>
      </p:sp>
      <p:sp>
        <p:nvSpPr>
          <p:cNvPr id="4" name="Title 1">
            <a:extLst>
              <a:ext uri="{FF2B5EF4-FFF2-40B4-BE49-F238E27FC236}">
                <a16:creationId xmlns:a16="http://schemas.microsoft.com/office/drawing/2014/main" id="{65D39841-4B05-4705-8963-578D20252A23}"/>
              </a:ext>
            </a:extLst>
          </p:cNvPr>
          <p:cNvSpPr txBox="1">
            <a:spLocks/>
          </p:cNvSpPr>
          <p:nvPr/>
        </p:nvSpPr>
        <p:spPr>
          <a:xfrm>
            <a:off x="1083900" y="953544"/>
            <a:ext cx="10058400" cy="1449387"/>
          </a:xfrm>
          <a:prstGeom prst="rect">
            <a:avLst/>
          </a:prstGeom>
        </p:spPr>
        <p:txBody>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a:lstStyle>
          <a:p>
            <a:pPr defTabSz="914400" eaLnBrk="1" fontAlgn="auto" hangingPunct="1">
              <a:spcAft>
                <a:spcPts val="0"/>
              </a:spcAft>
              <a:defRPr/>
            </a:pPr>
            <a:r>
              <a:rPr lang="en-US" sz="3600" b="1" dirty="0">
                <a:solidFill>
                  <a:schemeClr val="tx1">
                    <a:lumMod val="75000"/>
                    <a:lumOff val="25000"/>
                  </a:schemeClr>
                </a:solidFill>
                <a:latin typeface="Comic Sans MS" panose="030F0702030302020204" pitchFamily="66" charset="0"/>
              </a:rPr>
              <a:t>Foundation Stage at Essendon </a:t>
            </a:r>
            <a:r>
              <a:rPr lang="en-US" sz="3600" b="1" dirty="0" err="1">
                <a:solidFill>
                  <a:schemeClr val="tx1">
                    <a:lumMod val="75000"/>
                    <a:lumOff val="25000"/>
                  </a:schemeClr>
                </a:solidFill>
                <a:latin typeface="Comic Sans MS" panose="030F0702030302020204" pitchFamily="66" charset="0"/>
              </a:rPr>
              <a:t>CofE</a:t>
            </a:r>
            <a:r>
              <a:rPr lang="en-US" sz="3600" b="1" dirty="0">
                <a:solidFill>
                  <a:schemeClr val="tx1">
                    <a:lumMod val="75000"/>
                    <a:lumOff val="25000"/>
                  </a:schemeClr>
                </a:solidFill>
                <a:latin typeface="Comic Sans MS" panose="030F0702030302020204" pitchFamily="66" charset="0"/>
              </a:rPr>
              <a:t> School </a:t>
            </a:r>
          </a:p>
        </p:txBody>
      </p:sp>
    </p:spTree>
    <p:extLst>
      <p:ext uri="{BB962C8B-B14F-4D97-AF65-F5344CB8AC3E}">
        <p14:creationId xmlns:p14="http://schemas.microsoft.com/office/powerpoint/2010/main" val="4172469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836613" y="1933575"/>
            <a:ext cx="7109652" cy="4545013"/>
          </a:xfrm>
          <a:prstGeom prst="rect">
            <a:avLst/>
          </a:prstGeom>
        </p:spPr>
        <p:txBody>
          <a:bodyPr rtlCol="0">
            <a:normAutofit lnSpcReduction="10000"/>
          </a:bodyPr>
          <a:lst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indent="-91440" defTabSz="914400" eaLnBrk="1" fontAlgn="auto" hangingPunct="1">
              <a:buFont typeface="Calibri" pitchFamily="34" charset="0"/>
              <a:buNone/>
              <a:defRPr/>
            </a:pPr>
            <a:r>
              <a:rPr lang="en-GB" sz="2900" b="1">
                <a:solidFill>
                  <a:schemeClr val="accent1">
                    <a:lumMod val="50000"/>
                  </a:schemeClr>
                </a:solidFill>
                <a:latin typeface="Comic Sans MS" panose="030F0702030302020204" pitchFamily="66" charset="0"/>
              </a:rPr>
              <a:t>Prime areas </a:t>
            </a:r>
          </a:p>
          <a:p>
            <a:pPr lvl="1" defTabSz="914400" eaLnBrk="1" fontAlgn="auto" hangingPunct="1">
              <a:defRPr/>
            </a:pPr>
            <a:r>
              <a:rPr lang="en-US" sz="2700">
                <a:solidFill>
                  <a:schemeClr val="accent1">
                    <a:lumMod val="50000"/>
                  </a:schemeClr>
                </a:solidFill>
                <a:latin typeface="Comic Sans MS" panose="030F0702030302020204" pitchFamily="66" charset="0"/>
              </a:rPr>
              <a:t>Communication and language</a:t>
            </a:r>
            <a:endParaRPr lang="en-GB" sz="2700">
              <a:solidFill>
                <a:schemeClr val="accent1">
                  <a:lumMod val="50000"/>
                </a:schemeClr>
              </a:solidFill>
              <a:latin typeface="Comic Sans MS" panose="030F0702030302020204" pitchFamily="66" charset="0"/>
            </a:endParaRPr>
          </a:p>
          <a:p>
            <a:pPr lvl="1" defTabSz="914400" eaLnBrk="1" fontAlgn="auto" hangingPunct="1">
              <a:defRPr/>
            </a:pPr>
            <a:r>
              <a:rPr lang="en-US" sz="2700">
                <a:solidFill>
                  <a:schemeClr val="accent1">
                    <a:lumMod val="50000"/>
                  </a:schemeClr>
                </a:solidFill>
                <a:latin typeface="Comic Sans MS" panose="030F0702030302020204" pitchFamily="66" charset="0"/>
              </a:rPr>
              <a:t>Physical development</a:t>
            </a:r>
            <a:endParaRPr lang="en-GB" sz="2700">
              <a:solidFill>
                <a:schemeClr val="accent1">
                  <a:lumMod val="50000"/>
                </a:schemeClr>
              </a:solidFill>
              <a:latin typeface="Comic Sans MS" panose="030F0702030302020204" pitchFamily="66" charset="0"/>
            </a:endParaRPr>
          </a:p>
          <a:p>
            <a:pPr lvl="1" defTabSz="914400" eaLnBrk="1" fontAlgn="auto" hangingPunct="1">
              <a:defRPr/>
            </a:pPr>
            <a:r>
              <a:rPr lang="en-US" sz="2900">
                <a:solidFill>
                  <a:schemeClr val="accent1">
                    <a:lumMod val="50000"/>
                  </a:schemeClr>
                </a:solidFill>
                <a:latin typeface="Comic Sans MS" panose="030F0702030302020204" pitchFamily="66" charset="0"/>
              </a:rPr>
              <a:t>Personal, social &amp; emotional development </a:t>
            </a:r>
            <a:endParaRPr lang="en-GB" sz="2900">
              <a:solidFill>
                <a:schemeClr val="accent1">
                  <a:lumMod val="50000"/>
                </a:schemeClr>
              </a:solidFill>
              <a:latin typeface="Comic Sans MS" panose="030F0702030302020204" pitchFamily="66" charset="0"/>
            </a:endParaRPr>
          </a:p>
          <a:p>
            <a:pPr marL="91440" indent="-91440" defTabSz="914400" eaLnBrk="1" fontAlgn="auto" hangingPunct="1">
              <a:defRPr/>
            </a:pPr>
            <a:r>
              <a:rPr lang="en-GB" sz="2900" b="1">
                <a:solidFill>
                  <a:schemeClr val="accent1">
                    <a:lumMod val="50000"/>
                  </a:schemeClr>
                </a:solidFill>
                <a:latin typeface="Comic Sans MS" panose="030F0702030302020204" pitchFamily="66" charset="0"/>
              </a:rPr>
              <a:t>Specific areas</a:t>
            </a:r>
            <a:r>
              <a:rPr lang="en-GB" sz="2900">
                <a:solidFill>
                  <a:schemeClr val="accent1">
                    <a:lumMod val="50000"/>
                  </a:schemeClr>
                </a:solidFill>
                <a:latin typeface="Comic Sans MS" panose="030F0702030302020204" pitchFamily="66" charset="0"/>
              </a:rPr>
              <a:t>. </a:t>
            </a:r>
          </a:p>
          <a:p>
            <a:pPr lvl="1" defTabSz="914400" eaLnBrk="1" fontAlgn="auto" hangingPunct="1">
              <a:defRPr/>
            </a:pPr>
            <a:r>
              <a:rPr lang="en-US" sz="2700">
                <a:solidFill>
                  <a:schemeClr val="accent1">
                    <a:lumMod val="50000"/>
                  </a:schemeClr>
                </a:solidFill>
                <a:latin typeface="Comic Sans MS" panose="030F0702030302020204" pitchFamily="66" charset="0"/>
              </a:rPr>
              <a:t>Literacy</a:t>
            </a:r>
          </a:p>
          <a:p>
            <a:pPr lvl="1" defTabSz="914400" eaLnBrk="1" fontAlgn="auto" hangingPunct="1">
              <a:defRPr/>
            </a:pPr>
            <a:r>
              <a:rPr lang="en-US" sz="2700">
                <a:solidFill>
                  <a:schemeClr val="accent1">
                    <a:lumMod val="50000"/>
                  </a:schemeClr>
                </a:solidFill>
                <a:latin typeface="Comic Sans MS" panose="030F0702030302020204" pitchFamily="66" charset="0"/>
              </a:rPr>
              <a:t>Mathematics</a:t>
            </a:r>
            <a:endParaRPr lang="en-GB" sz="2700">
              <a:solidFill>
                <a:schemeClr val="accent1">
                  <a:lumMod val="50000"/>
                </a:schemeClr>
              </a:solidFill>
              <a:latin typeface="Comic Sans MS" panose="030F0702030302020204" pitchFamily="66" charset="0"/>
            </a:endParaRPr>
          </a:p>
          <a:p>
            <a:pPr lvl="1" defTabSz="914400" eaLnBrk="1" fontAlgn="auto" hangingPunct="1">
              <a:defRPr/>
            </a:pPr>
            <a:r>
              <a:rPr lang="en-US" sz="2700">
                <a:solidFill>
                  <a:schemeClr val="accent1">
                    <a:lumMod val="50000"/>
                  </a:schemeClr>
                </a:solidFill>
                <a:latin typeface="Comic Sans MS" panose="030F0702030302020204" pitchFamily="66" charset="0"/>
              </a:rPr>
              <a:t>Understanding the world</a:t>
            </a:r>
            <a:endParaRPr lang="en-GB" sz="2700">
              <a:solidFill>
                <a:schemeClr val="accent1">
                  <a:lumMod val="50000"/>
                </a:schemeClr>
              </a:solidFill>
              <a:latin typeface="Comic Sans MS" panose="030F0702030302020204" pitchFamily="66" charset="0"/>
            </a:endParaRPr>
          </a:p>
          <a:p>
            <a:pPr lvl="1" defTabSz="914400" eaLnBrk="1" fontAlgn="auto" hangingPunct="1">
              <a:defRPr/>
            </a:pPr>
            <a:r>
              <a:rPr lang="en-US" sz="2700">
                <a:solidFill>
                  <a:schemeClr val="accent1">
                    <a:lumMod val="50000"/>
                  </a:schemeClr>
                </a:solidFill>
                <a:latin typeface="Comic Sans MS" panose="030F0702030302020204" pitchFamily="66" charset="0"/>
              </a:rPr>
              <a:t>Expressive arts and design</a:t>
            </a:r>
            <a:endParaRPr lang="en-GB" sz="2700">
              <a:solidFill>
                <a:schemeClr val="accent1">
                  <a:lumMod val="50000"/>
                </a:schemeClr>
              </a:solidFill>
              <a:latin typeface="Comic Sans MS" panose="030F0702030302020204" pitchFamily="66" charset="0"/>
            </a:endParaRPr>
          </a:p>
          <a:p>
            <a:pPr marL="91440" indent="-91440" defTabSz="914400" eaLnBrk="1" fontAlgn="auto" hangingPunct="1">
              <a:defRPr/>
            </a:pPr>
            <a:endParaRPr lang="en-US">
              <a:solidFill>
                <a:schemeClr val="tx1"/>
              </a:solidFill>
            </a:endParaRPr>
          </a:p>
          <a:p>
            <a:pPr marL="91440" indent="-91440" defTabSz="914400" eaLnBrk="1" fontAlgn="auto" hangingPunct="1">
              <a:defRPr/>
            </a:pPr>
            <a:endParaRPr lang="en-US">
              <a:solidFill>
                <a:schemeClr val="tx1"/>
              </a:solidFill>
            </a:endParaRPr>
          </a:p>
          <a:p>
            <a:pPr marL="91440" indent="-91440" defTabSz="914400" eaLnBrk="1" fontAlgn="auto" hangingPunct="1">
              <a:defRPr/>
            </a:pPr>
            <a:endParaRPr lang="en-US">
              <a:solidFill>
                <a:schemeClr val="tx1"/>
              </a:solidFill>
            </a:endParaRPr>
          </a:p>
          <a:p>
            <a:pPr marL="91440" indent="-91440" defTabSz="914400" eaLnBrk="1" fontAlgn="auto" hangingPunct="1">
              <a:defRPr/>
            </a:pPr>
            <a:endParaRPr lang="en-US">
              <a:solidFill>
                <a:schemeClr val="tx1"/>
              </a:solidFill>
            </a:endParaRPr>
          </a:p>
          <a:p>
            <a:pPr marL="91440" indent="-91440" defTabSz="914400" eaLnBrk="1" fontAlgn="auto" hangingPunct="1">
              <a:defRPr/>
            </a:pPr>
            <a:endParaRPr lang="en-US" dirty="0">
              <a:solidFill>
                <a:schemeClr val="tx1"/>
              </a:solidFill>
            </a:endParaRPr>
          </a:p>
        </p:txBody>
      </p:sp>
      <p:pic>
        <p:nvPicPr>
          <p:cNvPr id="3" name="Picture 2"/>
          <p:cNvPicPr>
            <a:picLocks noChangeAspect="1" noChangeArrowheads="1"/>
          </p:cNvPicPr>
          <p:nvPr/>
        </p:nvPicPr>
        <p:blipFill>
          <a:blip r:embed="rId2"/>
          <a:srcRect l="10831" r="10590"/>
          <a:stretch>
            <a:fillRect/>
          </a:stretch>
        </p:blipFill>
        <p:spPr bwMode="auto">
          <a:xfrm>
            <a:off x="8318924" y="4231715"/>
            <a:ext cx="2611259" cy="1868672"/>
          </a:xfrm>
          <a:prstGeom prst="rect">
            <a:avLst/>
          </a:prstGeom>
          <a:noFill/>
          <a:ln w="9525">
            <a:noFill/>
            <a:miter lim="800000"/>
            <a:headEnd/>
            <a:tailEnd/>
          </a:ln>
        </p:spPr>
      </p:pic>
      <p:sp>
        <p:nvSpPr>
          <p:cNvPr id="4" name="Title 1"/>
          <p:cNvSpPr txBox="1">
            <a:spLocks/>
          </p:cNvSpPr>
          <p:nvPr/>
        </p:nvSpPr>
        <p:spPr>
          <a:xfrm>
            <a:off x="1083900" y="953544"/>
            <a:ext cx="10058400" cy="1449387"/>
          </a:xfrm>
          <a:prstGeom prst="rect">
            <a:avLst/>
          </a:prstGeom>
        </p:spPr>
        <p:txBody>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a:lstStyle>
          <a:p>
            <a:pPr defTabSz="914400" eaLnBrk="1" fontAlgn="auto" hangingPunct="1">
              <a:spcAft>
                <a:spcPts val="0"/>
              </a:spcAft>
              <a:defRPr/>
            </a:pPr>
            <a:r>
              <a:rPr lang="en-US" sz="4000" b="1" dirty="0">
                <a:solidFill>
                  <a:schemeClr val="tx1">
                    <a:lumMod val="75000"/>
                    <a:lumOff val="25000"/>
                  </a:schemeClr>
                </a:solidFill>
                <a:latin typeface="Comic Sans MS" panose="030F0702030302020204" pitchFamily="66" charset="0"/>
              </a:rPr>
              <a:t>Early Years Foundation Stage Curriculum </a:t>
            </a:r>
          </a:p>
        </p:txBody>
      </p:sp>
      <p:pic>
        <p:nvPicPr>
          <p:cNvPr id="6" name="Picture 5">
            <a:extLst>
              <a:ext uri="{FF2B5EF4-FFF2-40B4-BE49-F238E27FC236}">
                <a16:creationId xmlns:a16="http://schemas.microsoft.com/office/drawing/2014/main" id="{27C4117E-174A-4604-8EFD-5FCF31FB49A8}"/>
              </a:ext>
            </a:extLst>
          </p:cNvPr>
          <p:cNvPicPr>
            <a:picLocks noChangeAspect="1"/>
          </p:cNvPicPr>
          <p:nvPr/>
        </p:nvPicPr>
        <p:blipFill>
          <a:blip r:embed="rId3"/>
          <a:stretch>
            <a:fillRect/>
          </a:stretch>
        </p:blipFill>
        <p:spPr>
          <a:xfrm>
            <a:off x="8318924" y="2125462"/>
            <a:ext cx="2611258" cy="1868671"/>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C6D2E1A9-5D65-4847-994A-09AC8A9B3880}"/>
              </a:ext>
            </a:extLst>
          </p:cNvPr>
          <p:cNvPicPr>
            <a:picLocks noChangeAspect="1"/>
          </p:cNvPicPr>
          <p:nvPr/>
        </p:nvPicPr>
        <p:blipFill>
          <a:blip r:embed="rId4"/>
          <a:stretch>
            <a:fillRect/>
          </a:stretch>
        </p:blipFill>
        <p:spPr>
          <a:xfrm>
            <a:off x="5918031" y="3693070"/>
            <a:ext cx="2028233" cy="1809096"/>
          </a:xfrm>
          <a:prstGeom prst="rect">
            <a:avLst/>
          </a:prstGeom>
        </p:spPr>
      </p:pic>
    </p:spTree>
    <p:extLst>
      <p:ext uri="{BB962C8B-B14F-4D97-AF65-F5344CB8AC3E}">
        <p14:creationId xmlns:p14="http://schemas.microsoft.com/office/powerpoint/2010/main" val="1581256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96963" y="587375"/>
            <a:ext cx="10058400" cy="1149350"/>
          </a:xfrm>
          <a:prstGeom prst="rect">
            <a:avLst/>
          </a:prstGeom>
        </p:spPr>
        <p:txBody>
          <a:bodyPr vert="horz" wrap="square" lIns="91440" tIns="45720" rIns="91440" bIns="45720" numCol="1" rtlCol="0" anchor="b" anchorCtr="0" compatLnSpc="1">
            <a:prstTxWarp prst="textNoShape">
              <a:avLst/>
            </a:prstTxWarp>
            <a:normAutofit fontScale="82500" lnSpcReduction="10000"/>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a:lstStyle>
          <a:p>
            <a:pPr defTabSz="914400" eaLnBrk="1" hangingPunct="1">
              <a:defRPr/>
            </a:pPr>
            <a:r>
              <a:rPr lang="en-GB" sz="4400" b="1" dirty="0">
                <a:solidFill>
                  <a:schemeClr val="tx1">
                    <a:lumMod val="75000"/>
                    <a:lumOff val="25000"/>
                  </a:schemeClr>
                </a:solidFill>
                <a:latin typeface="Comic Sans MS" panose="030F0702030302020204" pitchFamily="66" charset="0"/>
              </a:rPr>
              <a:t>EYFS Characteristics of Effective Learning</a:t>
            </a:r>
            <a:br>
              <a:rPr lang="en-GB" sz="4400" b="1" dirty="0">
                <a:solidFill>
                  <a:srgbClr val="00B050"/>
                </a:solidFill>
              </a:rPr>
            </a:br>
            <a:endParaRPr lang="en-GB" sz="4400" b="1" dirty="0">
              <a:solidFill>
                <a:srgbClr val="00B050"/>
              </a:solidFill>
            </a:endParaRPr>
          </a:p>
        </p:txBody>
      </p:sp>
      <p:sp>
        <p:nvSpPr>
          <p:cNvPr id="3" name="Rectangle 4"/>
          <p:cNvSpPr>
            <a:spLocks noChangeArrowheads="1"/>
          </p:cNvSpPr>
          <p:nvPr/>
        </p:nvSpPr>
        <p:spPr bwMode="auto">
          <a:xfrm>
            <a:off x="949325" y="1793875"/>
            <a:ext cx="9591675" cy="4210050"/>
          </a:xfrm>
          <a:prstGeom prst="rect">
            <a:avLst/>
          </a:prstGeom>
          <a:noFill/>
          <a:ln w="9525">
            <a:noFill/>
            <a:miter lim="800000"/>
            <a:headEnd/>
            <a:tailEnd/>
          </a:ln>
        </p:spPr>
        <p:txBody>
          <a:bodyPr>
            <a:spAutoFit/>
          </a:bodyPr>
          <a:lstStyle/>
          <a:p>
            <a:endParaRPr lang="en-GB" sz="2800" b="1" dirty="0">
              <a:latin typeface="Calibri" pitchFamily="34" charset="0"/>
            </a:endParaRPr>
          </a:p>
          <a:p>
            <a:r>
              <a:rPr lang="en-GB" sz="2800" b="1" u="sng" dirty="0">
                <a:solidFill>
                  <a:schemeClr val="accent1">
                    <a:lumMod val="50000"/>
                  </a:schemeClr>
                </a:solidFill>
                <a:latin typeface="Comic Sans MS" panose="030F0702030302020204" pitchFamily="66" charset="0"/>
              </a:rPr>
              <a:t>Playing and exploring</a:t>
            </a:r>
            <a:r>
              <a:rPr lang="en-GB" sz="2800" b="1" dirty="0">
                <a:solidFill>
                  <a:schemeClr val="accent1">
                    <a:lumMod val="50000"/>
                  </a:schemeClr>
                </a:solidFill>
                <a:latin typeface="Comic Sans MS" panose="030F0702030302020204" pitchFamily="66" charset="0"/>
              </a:rPr>
              <a:t> – </a:t>
            </a:r>
            <a:r>
              <a:rPr lang="en-GB" sz="2800" dirty="0">
                <a:solidFill>
                  <a:schemeClr val="accent1">
                    <a:lumMod val="50000"/>
                  </a:schemeClr>
                </a:solidFill>
                <a:latin typeface="Comic Sans MS" panose="030F0702030302020204" pitchFamily="66" charset="0"/>
              </a:rPr>
              <a:t>playing with what I know, willing to have a go, finding out and exploring</a:t>
            </a:r>
          </a:p>
          <a:p>
            <a:endParaRPr lang="en-GB" sz="2800" b="1" dirty="0">
              <a:solidFill>
                <a:schemeClr val="accent1">
                  <a:lumMod val="50000"/>
                </a:schemeClr>
              </a:solidFill>
              <a:latin typeface="Comic Sans MS" panose="030F0702030302020204" pitchFamily="66" charset="0"/>
            </a:endParaRPr>
          </a:p>
          <a:p>
            <a:r>
              <a:rPr lang="en-GB" sz="2800" b="1" u="sng" dirty="0">
                <a:solidFill>
                  <a:schemeClr val="accent1">
                    <a:lumMod val="50000"/>
                  </a:schemeClr>
                </a:solidFill>
                <a:latin typeface="Comic Sans MS" panose="030F0702030302020204" pitchFamily="66" charset="0"/>
              </a:rPr>
              <a:t>Active learning </a:t>
            </a:r>
            <a:r>
              <a:rPr lang="en-GB" sz="2800" b="1" dirty="0">
                <a:solidFill>
                  <a:schemeClr val="accent1">
                    <a:lumMod val="50000"/>
                  </a:schemeClr>
                </a:solidFill>
                <a:latin typeface="Comic Sans MS" panose="030F0702030302020204" pitchFamily="66" charset="0"/>
              </a:rPr>
              <a:t>–</a:t>
            </a:r>
            <a:r>
              <a:rPr lang="en-GB" sz="2800" dirty="0">
                <a:solidFill>
                  <a:schemeClr val="accent1">
                    <a:lumMod val="50000"/>
                  </a:schemeClr>
                </a:solidFill>
                <a:latin typeface="Comic Sans MS" panose="030F0702030302020204" pitchFamily="66" charset="0"/>
              </a:rPr>
              <a:t>being involved and concentrating, keeping on trying, achieving what I set out to do</a:t>
            </a:r>
          </a:p>
          <a:p>
            <a:endParaRPr lang="en-GB" sz="2800" dirty="0">
              <a:solidFill>
                <a:schemeClr val="accent1">
                  <a:lumMod val="50000"/>
                </a:schemeClr>
              </a:solidFill>
              <a:latin typeface="Comic Sans MS" panose="030F0702030302020204" pitchFamily="66" charset="0"/>
            </a:endParaRPr>
          </a:p>
          <a:p>
            <a:r>
              <a:rPr lang="en-GB" sz="2800" b="1" u="sng" dirty="0">
                <a:solidFill>
                  <a:schemeClr val="accent1">
                    <a:lumMod val="50000"/>
                  </a:schemeClr>
                </a:solidFill>
                <a:latin typeface="Comic Sans MS" panose="030F0702030302020204" pitchFamily="66" charset="0"/>
              </a:rPr>
              <a:t>Creating and thinking critically </a:t>
            </a:r>
            <a:r>
              <a:rPr lang="en-GB" sz="2800" b="1" dirty="0">
                <a:solidFill>
                  <a:schemeClr val="accent1">
                    <a:lumMod val="50000"/>
                  </a:schemeClr>
                </a:solidFill>
                <a:latin typeface="Comic Sans MS" panose="030F0702030302020204" pitchFamily="66" charset="0"/>
              </a:rPr>
              <a:t>– </a:t>
            </a:r>
            <a:r>
              <a:rPr lang="en-GB" sz="2800" dirty="0">
                <a:solidFill>
                  <a:schemeClr val="accent1">
                    <a:lumMod val="50000"/>
                  </a:schemeClr>
                </a:solidFill>
                <a:latin typeface="Comic Sans MS" panose="030F0702030302020204" pitchFamily="66" charset="0"/>
              </a:rPr>
              <a:t>having my own ideas, making links, choosing ways to do things</a:t>
            </a:r>
          </a:p>
          <a:p>
            <a:endParaRPr lang="en-GB" dirty="0">
              <a:latin typeface="Calibri" pitchFamily="34" charset="0"/>
            </a:endParaRPr>
          </a:p>
        </p:txBody>
      </p:sp>
    </p:spTree>
    <p:extLst>
      <p:ext uri="{BB962C8B-B14F-4D97-AF65-F5344CB8AC3E}">
        <p14:creationId xmlns:p14="http://schemas.microsoft.com/office/powerpoint/2010/main" val="556823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6963" y="287338"/>
            <a:ext cx="6254332" cy="1449387"/>
          </a:xfrm>
        </p:spPr>
        <p:txBody>
          <a:bodyPr/>
          <a:lstStyle/>
          <a:p>
            <a:r>
              <a:rPr lang="en-GB" b="1" dirty="0">
                <a:solidFill>
                  <a:srgbClr val="00B050"/>
                </a:solidFill>
                <a:latin typeface="Comic Sans MS" panose="030F0702030302020204" pitchFamily="66" charset="0"/>
              </a:rPr>
              <a:t>Reception Baseline Assessment</a:t>
            </a:r>
          </a:p>
        </p:txBody>
      </p:sp>
      <p:sp>
        <p:nvSpPr>
          <p:cNvPr id="6" name="AutoShape 4" descr="Reception Baseline Assessment | From pregnancy to children aged 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a:blip r:embed="rId2"/>
          <a:stretch>
            <a:fillRect/>
          </a:stretch>
        </p:blipFill>
        <p:spPr>
          <a:xfrm>
            <a:off x="8385790" y="2389026"/>
            <a:ext cx="2455992" cy="3274656"/>
          </a:xfrm>
          <a:prstGeom prst="rect">
            <a:avLst/>
          </a:prstGeom>
        </p:spPr>
      </p:pic>
      <p:sp>
        <p:nvSpPr>
          <p:cNvPr id="3" name="TextBox 2"/>
          <p:cNvSpPr txBox="1"/>
          <p:nvPr/>
        </p:nvSpPr>
        <p:spPr>
          <a:xfrm>
            <a:off x="1127649" y="2076065"/>
            <a:ext cx="5657869" cy="646331"/>
          </a:xfrm>
          <a:prstGeom prst="rect">
            <a:avLst/>
          </a:prstGeom>
          <a:noFill/>
        </p:spPr>
        <p:txBody>
          <a:bodyPr wrap="square" rtlCol="0">
            <a:spAutoFit/>
          </a:bodyPr>
          <a:lstStyle/>
          <a:p>
            <a:r>
              <a:rPr lang="en-GB" b="1" dirty="0">
                <a:latin typeface="Comic Sans MS" panose="030F0702030302020204" pitchFamily="66" charset="0"/>
              </a:rPr>
              <a:t>The Baseline Assessment is carried out during the first 6 weeks from starting school</a:t>
            </a:r>
            <a:r>
              <a:rPr lang="en-GB" b="1" dirty="0"/>
              <a:t>.</a:t>
            </a:r>
          </a:p>
        </p:txBody>
      </p:sp>
      <p:pic>
        <p:nvPicPr>
          <p:cNvPr id="9" name="Picture 8">
            <a:extLst>
              <a:ext uri="{FF2B5EF4-FFF2-40B4-BE49-F238E27FC236}">
                <a16:creationId xmlns:a16="http://schemas.microsoft.com/office/drawing/2014/main" id="{802AC67E-0B02-2AF7-4734-E4A65AC43A3D}"/>
              </a:ext>
            </a:extLst>
          </p:cNvPr>
          <p:cNvPicPr>
            <a:picLocks noChangeAspect="1"/>
          </p:cNvPicPr>
          <p:nvPr/>
        </p:nvPicPr>
        <p:blipFill>
          <a:blip r:embed="rId3"/>
          <a:stretch>
            <a:fillRect/>
          </a:stretch>
        </p:blipFill>
        <p:spPr>
          <a:xfrm>
            <a:off x="7071915" y="615789"/>
            <a:ext cx="3857625" cy="5429250"/>
          </a:xfrm>
          <a:prstGeom prst="rect">
            <a:avLst/>
          </a:prstGeom>
        </p:spPr>
      </p:pic>
      <p:sp>
        <p:nvSpPr>
          <p:cNvPr id="11" name="TextBox 10">
            <a:extLst>
              <a:ext uri="{FF2B5EF4-FFF2-40B4-BE49-F238E27FC236}">
                <a16:creationId xmlns:a16="http://schemas.microsoft.com/office/drawing/2014/main" id="{0DC4C336-DCBF-9E10-98B5-C24FBF2AE97A}"/>
              </a:ext>
            </a:extLst>
          </p:cNvPr>
          <p:cNvSpPr txBox="1"/>
          <p:nvPr/>
        </p:nvSpPr>
        <p:spPr>
          <a:xfrm>
            <a:off x="1096963" y="5988668"/>
            <a:ext cx="8840139" cy="646331"/>
          </a:xfrm>
          <a:prstGeom prst="rect">
            <a:avLst/>
          </a:prstGeom>
          <a:noFill/>
        </p:spPr>
        <p:txBody>
          <a:bodyPr wrap="square">
            <a:spAutoFit/>
          </a:bodyPr>
          <a:lstStyle/>
          <a:p>
            <a:r>
              <a:rPr lang="en-GB" dirty="0">
                <a:hlinkClick r:id="rId4"/>
              </a:rPr>
              <a:t>https://www.gov.uk/government/collections/reception-baseline-assessment</a:t>
            </a:r>
            <a:endParaRPr lang="en-GB" dirty="0"/>
          </a:p>
          <a:p>
            <a:endParaRPr lang="en-GB" dirty="0"/>
          </a:p>
        </p:txBody>
      </p:sp>
      <p:sp>
        <p:nvSpPr>
          <p:cNvPr id="14" name="Rectangle 2">
            <a:extLst>
              <a:ext uri="{FF2B5EF4-FFF2-40B4-BE49-F238E27FC236}">
                <a16:creationId xmlns:a16="http://schemas.microsoft.com/office/drawing/2014/main" id="{7C75EBB6-6D18-1ECD-9CEB-903DBE23B234}"/>
              </a:ext>
            </a:extLst>
          </p:cNvPr>
          <p:cNvSpPr>
            <a:spLocks noChangeArrowheads="1"/>
          </p:cNvSpPr>
          <p:nvPr/>
        </p:nvSpPr>
        <p:spPr bwMode="auto">
          <a:xfrm>
            <a:off x="1096963" y="3131257"/>
            <a:ext cx="5578897" cy="179019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6960" tIns="0" rIns="0" bIns="12696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B0C0C"/>
                </a:solidFill>
                <a:effectLst/>
                <a:latin typeface="Abadi" panose="020B0604020104020204" pitchFamily="34" charset="0"/>
              </a:rPr>
              <a:t>The RBA is an age-appropriate assessment, made up of 2 components assessing: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badi" panose="020B0604020104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rgbClr val="0B0C0C"/>
                </a:solidFill>
                <a:effectLst/>
                <a:latin typeface="Abadi" panose="020B0604020104020204" pitchFamily="34" charset="0"/>
              </a:rPr>
              <a:t>early mathematics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rgbClr val="0B0C0C"/>
              </a:solidFill>
              <a:effectLst/>
              <a:latin typeface="Abadi" panose="020B0604020104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rgbClr val="0B0C0C"/>
                </a:solidFill>
                <a:effectLst/>
                <a:latin typeface="Abadi" panose="020B0604020104020204" pitchFamily="34" charset="0"/>
              </a:rPr>
              <a:t>early literacy, communication and language</a:t>
            </a:r>
          </a:p>
        </p:txBody>
      </p:sp>
    </p:spTree>
    <p:extLst>
      <p:ext uri="{BB962C8B-B14F-4D97-AF65-F5344CB8AC3E}">
        <p14:creationId xmlns:p14="http://schemas.microsoft.com/office/powerpoint/2010/main" val="3274368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436BC-2273-59F5-ACDA-C95917D9A873}"/>
              </a:ext>
            </a:extLst>
          </p:cNvPr>
          <p:cNvSpPr>
            <a:spLocks noGrp="1"/>
          </p:cNvSpPr>
          <p:nvPr>
            <p:ph type="title"/>
          </p:nvPr>
        </p:nvSpPr>
        <p:spPr/>
        <p:txBody>
          <a:bodyPr/>
          <a:lstStyle/>
          <a:p>
            <a:r>
              <a:rPr lang="en-GB" dirty="0">
                <a:latin typeface="Comic Sans MS" panose="030F0702030302020204" pitchFamily="66" charset="0"/>
              </a:rPr>
              <a:t>Little </a:t>
            </a:r>
            <a:r>
              <a:rPr lang="en-GB" dirty="0" err="1">
                <a:latin typeface="Comic Sans MS" panose="030F0702030302020204" pitchFamily="66" charset="0"/>
              </a:rPr>
              <a:t>Wandle</a:t>
            </a:r>
            <a:r>
              <a:rPr lang="en-GB" dirty="0">
                <a:latin typeface="Comic Sans MS" panose="030F0702030302020204" pitchFamily="66" charset="0"/>
              </a:rPr>
              <a:t> Phonics and Reading</a:t>
            </a:r>
          </a:p>
        </p:txBody>
      </p:sp>
      <p:pic>
        <p:nvPicPr>
          <p:cNvPr id="1028" name="Picture 4">
            <a:extLst>
              <a:ext uri="{FF2B5EF4-FFF2-40B4-BE49-F238E27FC236}">
                <a16:creationId xmlns:a16="http://schemas.microsoft.com/office/drawing/2014/main" id="{ED1FE5D1-0729-7120-948B-B5CC2C1F2B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2137" y="3290887"/>
            <a:ext cx="3530526" cy="25292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88C525D-165D-A6AB-6CAA-512F4782C404}"/>
              </a:ext>
            </a:extLst>
          </p:cNvPr>
          <p:cNvPicPr>
            <a:picLocks noChangeAspect="1"/>
          </p:cNvPicPr>
          <p:nvPr/>
        </p:nvPicPr>
        <p:blipFill>
          <a:blip r:embed="rId3"/>
          <a:stretch>
            <a:fillRect/>
          </a:stretch>
        </p:blipFill>
        <p:spPr>
          <a:xfrm>
            <a:off x="4400734" y="174207"/>
            <a:ext cx="7262171" cy="5213373"/>
          </a:xfrm>
          <a:prstGeom prst="rect">
            <a:avLst/>
          </a:prstGeom>
        </p:spPr>
      </p:pic>
    </p:spTree>
    <p:extLst>
      <p:ext uri="{BB962C8B-B14F-4D97-AF65-F5344CB8AC3E}">
        <p14:creationId xmlns:p14="http://schemas.microsoft.com/office/powerpoint/2010/main" val="296968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637" y="394431"/>
            <a:ext cx="9988714" cy="1449387"/>
          </a:xfrm>
        </p:spPr>
        <p:txBody>
          <a:bodyPr>
            <a:normAutofit/>
          </a:bodyPr>
          <a:lstStyle/>
          <a:p>
            <a:pPr eaLnBrk="1" fontAlgn="auto" hangingPunct="1">
              <a:spcAft>
                <a:spcPts val="0"/>
              </a:spcAft>
              <a:defRPr/>
            </a:pPr>
            <a:r>
              <a:rPr lang="en-US" sz="6000" b="1" dirty="0">
                <a:solidFill>
                  <a:schemeClr val="tx1">
                    <a:lumMod val="75000"/>
                    <a:lumOff val="25000"/>
                  </a:schemeClr>
                </a:solidFill>
                <a:latin typeface="Comic Sans MS" panose="030F0702030302020204" pitchFamily="66" charset="0"/>
              </a:rPr>
              <a:t>Reception phonics</a:t>
            </a:r>
          </a:p>
        </p:txBody>
      </p:sp>
      <p:pic>
        <p:nvPicPr>
          <p:cNvPr id="3" name="Shape 129"/>
          <p:cNvPicPr preferRelativeResize="0"/>
          <p:nvPr/>
        </p:nvPicPr>
        <p:blipFill>
          <a:blip r:embed="rId2">
            <a:clrChange>
              <a:clrFrom>
                <a:srgbClr val="FFFFFF"/>
              </a:clrFrom>
              <a:clrTo>
                <a:srgbClr val="FFFFFF">
                  <a:alpha val="0"/>
                </a:srgbClr>
              </a:clrTo>
            </a:clrChange>
            <a:alphaModFix/>
          </a:blip>
          <a:stretch>
            <a:fillRect/>
          </a:stretch>
        </p:blipFill>
        <p:spPr>
          <a:xfrm>
            <a:off x="8484354" y="287338"/>
            <a:ext cx="2671009" cy="1449387"/>
          </a:xfrm>
          <a:prstGeom prst="rect">
            <a:avLst/>
          </a:prstGeom>
          <a:noFill/>
          <a:ln>
            <a:noFill/>
          </a:ln>
        </p:spPr>
      </p:pic>
      <p:sp>
        <p:nvSpPr>
          <p:cNvPr id="4" name="TextBox 3">
            <a:extLst>
              <a:ext uri="{FF2B5EF4-FFF2-40B4-BE49-F238E27FC236}">
                <a16:creationId xmlns:a16="http://schemas.microsoft.com/office/drawing/2014/main" id="{CA6AEA9A-E575-F29F-A8FF-9F73BF36A2CE}"/>
              </a:ext>
            </a:extLst>
          </p:cNvPr>
          <p:cNvSpPr txBox="1"/>
          <p:nvPr/>
        </p:nvSpPr>
        <p:spPr>
          <a:xfrm>
            <a:off x="709127" y="1950911"/>
            <a:ext cx="11150081" cy="4154984"/>
          </a:xfrm>
          <a:prstGeom prst="rect">
            <a:avLst/>
          </a:prstGeom>
          <a:noFill/>
        </p:spPr>
        <p:txBody>
          <a:bodyPr wrap="square" rtlCol="0">
            <a:spAutoFit/>
          </a:bodyPr>
          <a:lstStyle/>
          <a:p>
            <a:pPr marL="285750" indent="-285750">
              <a:buFont typeface="Arial" panose="020B0604020202020204" pitchFamily="34" charset="0"/>
              <a:buChar char="•"/>
            </a:pPr>
            <a:r>
              <a:rPr lang="en-GB" sz="2200" dirty="0">
                <a:latin typeface="Candara" panose="020E0502030303020204" pitchFamily="34" charset="0"/>
              </a:rPr>
              <a:t>In Reception, children are taught phases 2, 3, and 4.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During phase 2, children learn what letters look like (grapheme) and the sounds (phonemes) they make.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In phase 3, children learn more complex sounds such as ‘</a:t>
            </a:r>
            <a:r>
              <a:rPr lang="en-GB" sz="2200" dirty="0" err="1">
                <a:latin typeface="Candara" panose="020E0502030303020204" pitchFamily="34" charset="0"/>
              </a:rPr>
              <a:t>ch</a:t>
            </a:r>
            <a:r>
              <a:rPr lang="en-GB" sz="2200" dirty="0">
                <a:latin typeface="Candara" panose="020E0502030303020204" pitchFamily="34" charset="0"/>
              </a:rPr>
              <a:t>’ and ‘air’ and how to read them in words. We call these digraphs (2 letters making 1 sound) and trigraphs (3 letters making 1 sound)</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We learn how to write the sounds and words.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We learn how to blend sounds together for reading and segment sounds for writing.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637" y="394431"/>
            <a:ext cx="9988714" cy="1449387"/>
          </a:xfrm>
        </p:spPr>
        <p:txBody>
          <a:bodyPr>
            <a:normAutofit/>
          </a:bodyPr>
          <a:lstStyle/>
          <a:p>
            <a:pPr eaLnBrk="1" fontAlgn="auto" hangingPunct="1">
              <a:spcAft>
                <a:spcPts val="0"/>
              </a:spcAft>
              <a:defRPr/>
            </a:pPr>
            <a:r>
              <a:rPr lang="en-US" sz="6000" b="1" dirty="0">
                <a:solidFill>
                  <a:schemeClr val="tx1">
                    <a:lumMod val="75000"/>
                    <a:lumOff val="25000"/>
                  </a:schemeClr>
                </a:solidFill>
                <a:latin typeface="Comic Sans MS" panose="030F0702030302020204" pitchFamily="66" charset="0"/>
              </a:rPr>
              <a:t>Nursery phonics</a:t>
            </a:r>
          </a:p>
        </p:txBody>
      </p:sp>
      <p:pic>
        <p:nvPicPr>
          <p:cNvPr id="3" name="Shape 129"/>
          <p:cNvPicPr preferRelativeResize="0"/>
          <p:nvPr/>
        </p:nvPicPr>
        <p:blipFill>
          <a:blip r:embed="rId2">
            <a:clrChange>
              <a:clrFrom>
                <a:srgbClr val="FFFFFF"/>
              </a:clrFrom>
              <a:clrTo>
                <a:srgbClr val="FFFFFF">
                  <a:alpha val="0"/>
                </a:srgbClr>
              </a:clrTo>
            </a:clrChange>
            <a:alphaModFix/>
          </a:blip>
          <a:stretch>
            <a:fillRect/>
          </a:stretch>
        </p:blipFill>
        <p:spPr>
          <a:xfrm>
            <a:off x="8484354" y="287338"/>
            <a:ext cx="2671009" cy="1449387"/>
          </a:xfrm>
          <a:prstGeom prst="rect">
            <a:avLst/>
          </a:prstGeom>
          <a:noFill/>
          <a:ln>
            <a:noFill/>
          </a:ln>
        </p:spPr>
      </p:pic>
      <p:sp>
        <p:nvSpPr>
          <p:cNvPr id="4" name="TextBox 3">
            <a:extLst>
              <a:ext uri="{FF2B5EF4-FFF2-40B4-BE49-F238E27FC236}">
                <a16:creationId xmlns:a16="http://schemas.microsoft.com/office/drawing/2014/main" id="{CA6AEA9A-E575-F29F-A8FF-9F73BF36A2CE}"/>
              </a:ext>
            </a:extLst>
          </p:cNvPr>
          <p:cNvSpPr txBox="1"/>
          <p:nvPr/>
        </p:nvSpPr>
        <p:spPr>
          <a:xfrm>
            <a:off x="709127" y="1950911"/>
            <a:ext cx="11150081" cy="3816429"/>
          </a:xfrm>
          <a:prstGeom prst="rect">
            <a:avLst/>
          </a:prstGeom>
          <a:noFill/>
        </p:spPr>
        <p:txBody>
          <a:bodyPr wrap="square" rtlCol="0">
            <a:spAutoFit/>
          </a:bodyPr>
          <a:lstStyle/>
          <a:p>
            <a:pPr marL="285750" indent="-285750">
              <a:buFont typeface="Arial" panose="020B0604020202020204" pitchFamily="34" charset="0"/>
              <a:buChar char="•"/>
            </a:pPr>
            <a:r>
              <a:rPr lang="en-GB" sz="2200" dirty="0">
                <a:latin typeface="Candara" panose="020E0502030303020204" pitchFamily="34" charset="0"/>
              </a:rPr>
              <a:t>In Nursery, children are taught the single graphemes in phases 2.</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During phase 2, children learn what letters look like (grapheme) and the sounds (phonemes) they make.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Children are encouraged to learn using  picture clues, objects, songs, rhymes.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r>
              <a:rPr lang="en-GB" sz="2200" dirty="0">
                <a:latin typeface="Candara" panose="020E0502030303020204" pitchFamily="34" charset="0"/>
              </a:rPr>
              <a:t>We start the term learning the letters in the following order, </a:t>
            </a:r>
          </a:p>
          <a:p>
            <a:r>
              <a:rPr lang="en-GB" sz="2200" dirty="0">
                <a:latin typeface="Candara" panose="020E0502030303020204" pitchFamily="34" charset="0"/>
              </a:rPr>
              <a:t>	s,   a,   t,  p,  </a:t>
            </a:r>
            <a:r>
              <a:rPr lang="en-GB" sz="2200" dirty="0" err="1">
                <a:latin typeface="Candara" panose="020E0502030303020204" pitchFamily="34" charset="0"/>
              </a:rPr>
              <a:t>i</a:t>
            </a:r>
            <a:r>
              <a:rPr lang="en-GB" sz="2200" dirty="0">
                <a:latin typeface="Candara" panose="020E0502030303020204" pitchFamily="34" charset="0"/>
              </a:rPr>
              <a:t>,  n </a:t>
            </a:r>
          </a:p>
          <a:p>
            <a:pPr marL="285750" indent="-285750">
              <a:buFont typeface="Arial" panose="020B0604020202020204" pitchFamily="34" charset="0"/>
              <a:buChar char="•"/>
            </a:pPr>
            <a:endParaRPr lang="en-GB" sz="2200" dirty="0">
              <a:latin typeface="Candara" panose="020E0502030303020204" pitchFamily="34" charset="0"/>
            </a:endParaRPr>
          </a:p>
          <a:p>
            <a:pPr marL="285750" indent="-285750">
              <a:buFont typeface="Arial" panose="020B0604020202020204" pitchFamily="34" charset="0"/>
              <a:buChar char="•"/>
            </a:pPr>
            <a:endParaRPr lang="en-GB" sz="2200" dirty="0">
              <a:latin typeface="Candara" panose="020E0502030303020204" pitchFamily="34" charset="0"/>
            </a:endParaRPr>
          </a:p>
        </p:txBody>
      </p:sp>
    </p:spTree>
    <p:extLst>
      <p:ext uri="{BB962C8B-B14F-4D97-AF65-F5344CB8AC3E}">
        <p14:creationId xmlns:p14="http://schemas.microsoft.com/office/powerpoint/2010/main" val="3872659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111" y="295568"/>
            <a:ext cx="9988714" cy="1449387"/>
          </a:xfrm>
        </p:spPr>
        <p:txBody>
          <a:bodyPr>
            <a:normAutofit/>
          </a:bodyPr>
          <a:lstStyle/>
          <a:p>
            <a:pPr eaLnBrk="1" fontAlgn="auto" hangingPunct="1">
              <a:spcAft>
                <a:spcPts val="0"/>
              </a:spcAft>
              <a:defRPr/>
            </a:pPr>
            <a:r>
              <a:rPr lang="en-US" sz="6000" b="1" dirty="0">
                <a:solidFill>
                  <a:schemeClr val="tx1">
                    <a:lumMod val="75000"/>
                    <a:lumOff val="25000"/>
                  </a:schemeClr>
                </a:solidFill>
                <a:latin typeface="Comic Sans MS" panose="030F0702030302020204" pitchFamily="66" charset="0"/>
              </a:rPr>
              <a:t>Early writing</a:t>
            </a:r>
          </a:p>
        </p:txBody>
      </p:sp>
      <p:sp>
        <p:nvSpPr>
          <p:cNvPr id="4" name="TextBox 3">
            <a:extLst>
              <a:ext uri="{FF2B5EF4-FFF2-40B4-BE49-F238E27FC236}">
                <a16:creationId xmlns:a16="http://schemas.microsoft.com/office/drawing/2014/main" id="{CA6AEA9A-E575-F29F-A8FF-9F73BF36A2CE}"/>
              </a:ext>
            </a:extLst>
          </p:cNvPr>
          <p:cNvSpPr txBox="1"/>
          <p:nvPr/>
        </p:nvSpPr>
        <p:spPr>
          <a:xfrm>
            <a:off x="184557" y="1878731"/>
            <a:ext cx="8108955"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Candara" panose="020E0502030303020204" pitchFamily="34" charset="0"/>
              </a:rPr>
              <a:t>The children also use their phonics skills to support their early writing. </a:t>
            </a:r>
          </a:p>
          <a:p>
            <a:pPr marL="285750" indent="-285750">
              <a:buFont typeface="Arial" panose="020B0604020202020204" pitchFamily="34" charset="0"/>
              <a:buChar char="•"/>
            </a:pPr>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In order to spell unknown words, children are taught to segment words into individual sounds.</a:t>
            </a:r>
          </a:p>
          <a:p>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We encourage children to write freely and use the sounds that they know. This means that their early writing is spelled phonetically and sometimes need a little bit of translation. </a:t>
            </a:r>
          </a:p>
          <a:p>
            <a:pPr marL="285750" indent="-285750">
              <a:buFont typeface="Arial" panose="020B0604020202020204" pitchFamily="34" charset="0"/>
              <a:buChar char="•"/>
            </a:pPr>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We encourage children to talk about their writing and share it with pride. </a:t>
            </a:r>
          </a:p>
          <a:p>
            <a:pPr marL="285750" indent="-285750">
              <a:buFont typeface="Arial" panose="020B0604020202020204" pitchFamily="34" charset="0"/>
              <a:buChar char="•"/>
            </a:pPr>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As the children memorise tricky words they also practise writing them.</a:t>
            </a:r>
          </a:p>
        </p:txBody>
      </p:sp>
      <p:pic>
        <p:nvPicPr>
          <p:cNvPr id="7" name="Picture 6">
            <a:extLst>
              <a:ext uri="{FF2B5EF4-FFF2-40B4-BE49-F238E27FC236}">
                <a16:creationId xmlns:a16="http://schemas.microsoft.com/office/drawing/2014/main" id="{4CB5F421-9A43-F7E1-0FE5-0094C874CF77}"/>
              </a:ext>
            </a:extLst>
          </p:cNvPr>
          <p:cNvPicPr>
            <a:picLocks noChangeAspect="1"/>
          </p:cNvPicPr>
          <p:nvPr/>
        </p:nvPicPr>
        <p:blipFill rotWithShape="1">
          <a:blip r:embed="rId2"/>
          <a:srcRect r="51899"/>
          <a:stretch/>
        </p:blipFill>
        <p:spPr>
          <a:xfrm>
            <a:off x="8293512" y="1963793"/>
            <a:ext cx="3890576" cy="3923303"/>
          </a:xfrm>
          <a:prstGeom prst="rect">
            <a:avLst/>
          </a:prstGeom>
        </p:spPr>
      </p:pic>
      <p:pic>
        <p:nvPicPr>
          <p:cNvPr id="8" name="Shape 129">
            <a:extLst>
              <a:ext uri="{FF2B5EF4-FFF2-40B4-BE49-F238E27FC236}">
                <a16:creationId xmlns:a16="http://schemas.microsoft.com/office/drawing/2014/main" id="{A492A9EC-FAB8-CDFA-7359-4AE0150684C3}"/>
              </a:ext>
            </a:extLst>
          </p:cNvPr>
          <p:cNvPicPr preferRelativeResize="0"/>
          <p:nvPr/>
        </p:nvPicPr>
        <p:blipFill>
          <a:blip r:embed="rId3">
            <a:clrChange>
              <a:clrFrom>
                <a:srgbClr val="FFFFFF"/>
              </a:clrFrom>
              <a:clrTo>
                <a:srgbClr val="FFFFFF">
                  <a:alpha val="0"/>
                </a:srgbClr>
              </a:clrTo>
            </a:clrChange>
            <a:alphaModFix/>
          </a:blip>
          <a:stretch>
            <a:fillRect/>
          </a:stretch>
        </p:blipFill>
        <p:spPr>
          <a:xfrm>
            <a:off x="8484354" y="287338"/>
            <a:ext cx="2671009" cy="1449387"/>
          </a:xfrm>
          <a:prstGeom prst="rect">
            <a:avLst/>
          </a:prstGeom>
          <a:noFill/>
          <a:ln>
            <a:noFill/>
          </a:ln>
        </p:spPr>
      </p:pic>
    </p:spTree>
    <p:extLst>
      <p:ext uri="{BB962C8B-B14F-4D97-AF65-F5344CB8AC3E}">
        <p14:creationId xmlns:p14="http://schemas.microsoft.com/office/powerpoint/2010/main" val="3089973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6649" y="287338"/>
            <a:ext cx="9988714" cy="1449387"/>
          </a:xfrm>
        </p:spPr>
        <p:txBody>
          <a:bodyPr>
            <a:normAutofit/>
          </a:bodyPr>
          <a:lstStyle/>
          <a:p>
            <a:pPr eaLnBrk="1" fontAlgn="auto" hangingPunct="1">
              <a:spcAft>
                <a:spcPts val="0"/>
              </a:spcAft>
              <a:defRPr/>
            </a:pPr>
            <a:r>
              <a:rPr lang="en-US" sz="6000" b="1">
                <a:solidFill>
                  <a:schemeClr val="tx1">
                    <a:lumMod val="75000"/>
                    <a:lumOff val="25000"/>
                  </a:schemeClr>
                </a:solidFill>
                <a:latin typeface="Comic Sans MS" panose="030F0702030302020204" pitchFamily="66" charset="0"/>
              </a:rPr>
              <a:t>Early writing</a:t>
            </a:r>
            <a:endParaRPr lang="en-US" sz="6000" b="1" dirty="0">
              <a:solidFill>
                <a:schemeClr val="tx1">
                  <a:lumMod val="75000"/>
                  <a:lumOff val="25000"/>
                </a:schemeClr>
              </a:solidFill>
              <a:latin typeface="Comic Sans MS" panose="030F0702030302020204" pitchFamily="66" charset="0"/>
            </a:endParaRPr>
          </a:p>
        </p:txBody>
      </p:sp>
      <p:pic>
        <p:nvPicPr>
          <p:cNvPr id="3" name="Shape 129"/>
          <p:cNvPicPr preferRelativeResize="0"/>
          <p:nvPr/>
        </p:nvPicPr>
        <p:blipFill>
          <a:blip r:embed="rId2">
            <a:clrChange>
              <a:clrFrom>
                <a:srgbClr val="FFFFFF"/>
              </a:clrFrom>
              <a:clrTo>
                <a:srgbClr val="FFFFFF">
                  <a:alpha val="0"/>
                </a:srgbClr>
              </a:clrTo>
            </a:clrChange>
            <a:alphaModFix/>
          </a:blip>
          <a:stretch>
            <a:fillRect/>
          </a:stretch>
        </p:blipFill>
        <p:spPr>
          <a:xfrm>
            <a:off x="8484354" y="287338"/>
            <a:ext cx="2671009" cy="1449387"/>
          </a:xfrm>
          <a:prstGeom prst="rect">
            <a:avLst/>
          </a:prstGeom>
          <a:noFill/>
          <a:ln>
            <a:noFill/>
          </a:ln>
        </p:spPr>
      </p:pic>
      <p:sp>
        <p:nvSpPr>
          <p:cNvPr id="4" name="TextBox 3">
            <a:extLst>
              <a:ext uri="{FF2B5EF4-FFF2-40B4-BE49-F238E27FC236}">
                <a16:creationId xmlns:a16="http://schemas.microsoft.com/office/drawing/2014/main" id="{CA6AEA9A-E575-F29F-A8FF-9F73BF36A2CE}"/>
              </a:ext>
            </a:extLst>
          </p:cNvPr>
          <p:cNvSpPr txBox="1"/>
          <p:nvPr/>
        </p:nvSpPr>
        <p:spPr>
          <a:xfrm>
            <a:off x="1027134" y="2192695"/>
            <a:ext cx="6549324" cy="3477875"/>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Candara" panose="020E0502030303020204" pitchFamily="34" charset="0"/>
              </a:rPr>
              <a:t>Later in the year, when the children learn to write sentences, we teach them 3 important things to try and include: </a:t>
            </a:r>
          </a:p>
          <a:p>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A capital letter at the beginning. </a:t>
            </a:r>
          </a:p>
          <a:p>
            <a:pPr marL="285750" indent="-285750">
              <a:buFont typeface="Arial" panose="020B0604020202020204" pitchFamily="34" charset="0"/>
              <a:buChar char="•"/>
            </a:pPr>
            <a:r>
              <a:rPr lang="en-GB" sz="2000" dirty="0">
                <a:latin typeface="Candara" panose="020E0502030303020204" pitchFamily="34" charset="0"/>
              </a:rPr>
              <a:t>Finger spaces between the words .</a:t>
            </a:r>
          </a:p>
          <a:p>
            <a:pPr marL="285750" indent="-285750">
              <a:buFont typeface="Arial" panose="020B0604020202020204" pitchFamily="34" charset="0"/>
              <a:buChar char="•"/>
            </a:pPr>
            <a:r>
              <a:rPr lang="en-GB" sz="2000" dirty="0">
                <a:latin typeface="Candara" panose="020E0502030303020204" pitchFamily="34" charset="0"/>
              </a:rPr>
              <a:t>A full stop at the end.</a:t>
            </a:r>
          </a:p>
          <a:p>
            <a:endParaRPr lang="en-GB" sz="2000" dirty="0">
              <a:latin typeface="Candara" panose="020E0502030303020204" pitchFamily="34" charset="0"/>
            </a:endParaRPr>
          </a:p>
          <a:p>
            <a:pPr marL="285750" indent="-285750">
              <a:buFont typeface="Arial" panose="020B0604020202020204" pitchFamily="34" charset="0"/>
              <a:buChar char="•"/>
            </a:pPr>
            <a:r>
              <a:rPr lang="en-GB" sz="2000" dirty="0">
                <a:latin typeface="Candara" panose="020E0502030303020204" pitchFamily="34" charset="0"/>
              </a:rPr>
              <a:t>We teach the standard pencil grip and we would encourage you to support your child to use this at all times. </a:t>
            </a:r>
          </a:p>
        </p:txBody>
      </p:sp>
      <p:pic>
        <p:nvPicPr>
          <p:cNvPr id="5" name="Picture 4">
            <a:extLst>
              <a:ext uri="{FF2B5EF4-FFF2-40B4-BE49-F238E27FC236}">
                <a16:creationId xmlns:a16="http://schemas.microsoft.com/office/drawing/2014/main" id="{C92CDC39-27CC-3F81-6371-1AA960CF025B}"/>
              </a:ext>
            </a:extLst>
          </p:cNvPr>
          <p:cNvPicPr>
            <a:picLocks noChangeAspect="1"/>
          </p:cNvPicPr>
          <p:nvPr/>
        </p:nvPicPr>
        <p:blipFill rotWithShape="1">
          <a:blip r:embed="rId3"/>
          <a:srcRect l="48101"/>
          <a:stretch/>
        </p:blipFill>
        <p:spPr>
          <a:xfrm>
            <a:off x="7522073" y="1979112"/>
            <a:ext cx="4595570" cy="4295109"/>
          </a:xfrm>
          <a:prstGeom prst="rect">
            <a:avLst/>
          </a:prstGeom>
        </p:spPr>
      </p:pic>
    </p:spTree>
    <p:extLst>
      <p:ext uri="{BB962C8B-B14F-4D97-AF65-F5344CB8AC3E}">
        <p14:creationId xmlns:p14="http://schemas.microsoft.com/office/powerpoint/2010/main" val="4202887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6649" y="287338"/>
            <a:ext cx="9988714" cy="1449387"/>
          </a:xfrm>
        </p:spPr>
        <p:txBody>
          <a:bodyPr>
            <a:normAutofit/>
          </a:bodyPr>
          <a:lstStyle/>
          <a:p>
            <a:pPr eaLnBrk="1" fontAlgn="auto" hangingPunct="1">
              <a:spcAft>
                <a:spcPts val="0"/>
              </a:spcAft>
              <a:defRPr/>
            </a:pPr>
            <a:r>
              <a:rPr lang="en-US" sz="6000" b="1" dirty="0">
                <a:solidFill>
                  <a:schemeClr val="tx1">
                    <a:lumMod val="75000"/>
                    <a:lumOff val="25000"/>
                  </a:schemeClr>
                </a:solidFill>
                <a:latin typeface="Comic Sans MS" panose="030F0702030302020204" pitchFamily="66" charset="0"/>
              </a:rPr>
              <a:t>Reading</a:t>
            </a:r>
          </a:p>
        </p:txBody>
      </p:sp>
      <p:sp>
        <p:nvSpPr>
          <p:cNvPr id="4" name="TextBox 3">
            <a:extLst>
              <a:ext uri="{FF2B5EF4-FFF2-40B4-BE49-F238E27FC236}">
                <a16:creationId xmlns:a16="http://schemas.microsoft.com/office/drawing/2014/main" id="{CA6AEA9A-E575-F29F-A8FF-9F73BF36A2CE}"/>
              </a:ext>
            </a:extLst>
          </p:cNvPr>
          <p:cNvSpPr txBox="1"/>
          <p:nvPr/>
        </p:nvSpPr>
        <p:spPr>
          <a:xfrm>
            <a:off x="466530" y="1814752"/>
            <a:ext cx="7062950" cy="1477328"/>
          </a:xfrm>
          <a:prstGeom prst="rect">
            <a:avLst/>
          </a:prstGeom>
          <a:noFill/>
        </p:spPr>
        <p:txBody>
          <a:bodyPr wrap="square" rtlCol="0">
            <a:spAutoFit/>
          </a:bodyPr>
          <a:lstStyle/>
          <a:p>
            <a:pPr marL="285750" indent="-285750">
              <a:buFont typeface="Wingdings" panose="05000000000000000000" pitchFamily="2" charset="2"/>
              <a:buChar char="§"/>
            </a:pPr>
            <a:r>
              <a:rPr lang="en-GB" dirty="0">
                <a:latin typeface="Candara" panose="020E0502030303020204" pitchFamily="34" charset="0"/>
              </a:rPr>
              <a:t>Your children will be given a </a:t>
            </a:r>
            <a:r>
              <a:rPr lang="en-GB" b="1" dirty="0">
                <a:latin typeface="Candara" panose="020E0502030303020204" pitchFamily="34" charset="0"/>
              </a:rPr>
              <a:t>weekly reading  phonics book</a:t>
            </a:r>
            <a:r>
              <a:rPr lang="en-GB" dirty="0">
                <a:latin typeface="Candara" panose="020E0502030303020204" pitchFamily="34" charset="0"/>
              </a:rPr>
              <a:t>.              You will have a reading book, reading record and reading folder. </a:t>
            </a:r>
          </a:p>
          <a:p>
            <a:pPr marL="285750" indent="-285750">
              <a:buFont typeface="Wingdings" panose="05000000000000000000" pitchFamily="2" charset="2"/>
              <a:buChar char="§"/>
            </a:pPr>
            <a:endParaRPr lang="en-GB" dirty="0">
              <a:latin typeface="Candara" panose="020E0502030303020204" pitchFamily="34" charset="0"/>
            </a:endParaRPr>
          </a:p>
          <a:p>
            <a:pPr marL="285750" indent="-285750">
              <a:buFont typeface="Wingdings" panose="05000000000000000000" pitchFamily="2" charset="2"/>
              <a:buChar char="§"/>
            </a:pPr>
            <a:r>
              <a:rPr lang="en-GB" dirty="0">
                <a:latin typeface="Candara" panose="020E0502030303020204" pitchFamily="34" charset="0"/>
              </a:rPr>
              <a:t>Reading folders need to be in school </a:t>
            </a:r>
            <a:r>
              <a:rPr lang="en-GB" b="1" u="sng" dirty="0">
                <a:latin typeface="Candara" panose="020E0502030303020204" pitchFamily="34" charset="0"/>
              </a:rPr>
              <a:t>every day </a:t>
            </a:r>
            <a:r>
              <a:rPr lang="en-GB" dirty="0">
                <a:latin typeface="Candara" panose="020E0502030303020204" pitchFamily="34" charset="0"/>
              </a:rPr>
              <a:t>.</a:t>
            </a:r>
          </a:p>
          <a:p>
            <a:pPr marL="285750" indent="-285750">
              <a:buFont typeface="Wingdings" panose="05000000000000000000" pitchFamily="2" charset="2"/>
              <a:buChar char="§"/>
            </a:pPr>
            <a:endParaRPr lang="en-GB" dirty="0">
              <a:latin typeface="Candara" panose="020E0502030303020204" pitchFamily="34" charset="0"/>
            </a:endParaRPr>
          </a:p>
        </p:txBody>
      </p:sp>
      <p:pic>
        <p:nvPicPr>
          <p:cNvPr id="6" name="Picture 5">
            <a:extLst>
              <a:ext uri="{FF2B5EF4-FFF2-40B4-BE49-F238E27FC236}">
                <a16:creationId xmlns:a16="http://schemas.microsoft.com/office/drawing/2014/main" id="{A7D95786-775D-1BE1-57A3-F678B23DA1D5}"/>
              </a:ext>
            </a:extLst>
          </p:cNvPr>
          <p:cNvPicPr>
            <a:picLocks noChangeAspect="1"/>
          </p:cNvPicPr>
          <p:nvPr/>
        </p:nvPicPr>
        <p:blipFill>
          <a:blip r:embed="rId2"/>
          <a:stretch>
            <a:fillRect/>
          </a:stretch>
        </p:blipFill>
        <p:spPr>
          <a:xfrm>
            <a:off x="7429097" y="209311"/>
            <a:ext cx="4041165" cy="2983269"/>
          </a:xfrm>
          <a:prstGeom prst="rect">
            <a:avLst/>
          </a:prstGeom>
        </p:spPr>
      </p:pic>
      <p:sp>
        <p:nvSpPr>
          <p:cNvPr id="7" name="TextBox 6">
            <a:extLst>
              <a:ext uri="{FF2B5EF4-FFF2-40B4-BE49-F238E27FC236}">
                <a16:creationId xmlns:a16="http://schemas.microsoft.com/office/drawing/2014/main" id="{22CFD45C-5857-D107-2BE0-20FC2B0136D9}"/>
              </a:ext>
            </a:extLst>
          </p:cNvPr>
          <p:cNvSpPr txBox="1"/>
          <p:nvPr/>
        </p:nvSpPr>
        <p:spPr>
          <a:xfrm>
            <a:off x="466530" y="3429000"/>
            <a:ext cx="11271380" cy="2585323"/>
          </a:xfrm>
          <a:prstGeom prst="rect">
            <a:avLst/>
          </a:prstGeom>
          <a:noFill/>
        </p:spPr>
        <p:txBody>
          <a:bodyPr wrap="square" rtlCol="0">
            <a:spAutoFit/>
          </a:bodyPr>
          <a:lstStyle/>
          <a:p>
            <a:pPr marL="285750" indent="-285750">
              <a:buFont typeface="Wingdings" panose="05000000000000000000" pitchFamily="2" charset="2"/>
              <a:buChar char="§"/>
            </a:pPr>
            <a:r>
              <a:rPr lang="en-GB" dirty="0">
                <a:latin typeface="Candara" panose="020E0502030303020204" pitchFamily="34" charset="0"/>
              </a:rPr>
              <a:t>Please persevere at home and read daily (or as often as you can) with your child even if it is just a few pages. Don’t worry if you don’t read the whole book every night; little and often is better than a long read once a week. Please record in your child’s reading record when you have read. This helps us when we talk with your child about the book as we can pick up on what has already been read.</a:t>
            </a:r>
          </a:p>
          <a:p>
            <a:pPr marL="285750" indent="-285750">
              <a:buFont typeface="Wingdings" panose="05000000000000000000" pitchFamily="2" charset="2"/>
              <a:buChar char="§"/>
            </a:pPr>
            <a:endParaRPr lang="en-GB" dirty="0">
              <a:latin typeface="Candara" panose="020E0502030303020204" pitchFamily="34" charset="0"/>
            </a:endParaRPr>
          </a:p>
          <a:p>
            <a:pPr marL="285750" indent="-285750">
              <a:buFont typeface="Wingdings" panose="05000000000000000000" pitchFamily="2" charset="2"/>
              <a:buChar char="§"/>
            </a:pPr>
            <a:r>
              <a:rPr lang="en-GB" dirty="0">
                <a:latin typeface="Candara" panose="020E0502030303020204" pitchFamily="34" charset="0"/>
              </a:rPr>
              <a:t>From time to time children will come across words in their books that we call “tricky words” such as ‘said’ and ‘come.’ These are words which we are unable to decode using phonics and we just need lots of practice to recognise them on sight.</a:t>
            </a:r>
          </a:p>
          <a:p>
            <a:endParaRPr lang="en-GB" dirty="0"/>
          </a:p>
        </p:txBody>
      </p:sp>
    </p:spTree>
    <p:extLst>
      <p:ext uri="{BB962C8B-B14F-4D97-AF65-F5344CB8AC3E}">
        <p14:creationId xmlns:p14="http://schemas.microsoft.com/office/powerpoint/2010/main" val="2876116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helping a group of children at a table&#10;&#10;Description automatically generated">
            <a:extLst>
              <a:ext uri="{FF2B5EF4-FFF2-40B4-BE49-F238E27FC236}">
                <a16:creationId xmlns:a16="http://schemas.microsoft.com/office/drawing/2014/main" id="{12B79B97-E6E5-DED3-269C-2399CEBA40E8}"/>
              </a:ext>
            </a:extLst>
          </p:cNvPr>
          <p:cNvPicPr>
            <a:picLocks noChangeAspect="1"/>
          </p:cNvPicPr>
          <p:nvPr/>
        </p:nvPicPr>
        <p:blipFill>
          <a:blip r:embed="rId2"/>
          <a:stretch>
            <a:fillRect/>
          </a:stretch>
        </p:blipFill>
        <p:spPr>
          <a:xfrm>
            <a:off x="264696" y="420553"/>
            <a:ext cx="8022525" cy="6016894"/>
          </a:xfrm>
          <a:prstGeom prst="rect">
            <a:avLst/>
          </a:prstGeom>
        </p:spPr>
      </p:pic>
      <p:pic>
        <p:nvPicPr>
          <p:cNvPr id="6" name="Picture 5">
            <a:extLst>
              <a:ext uri="{FF2B5EF4-FFF2-40B4-BE49-F238E27FC236}">
                <a16:creationId xmlns:a16="http://schemas.microsoft.com/office/drawing/2014/main" id="{B6397551-4947-0D8C-8FAA-408AE40C2998}"/>
              </a:ext>
            </a:extLst>
          </p:cNvPr>
          <p:cNvPicPr>
            <a:picLocks noChangeAspect="1"/>
          </p:cNvPicPr>
          <p:nvPr/>
        </p:nvPicPr>
        <p:blipFill>
          <a:blip r:embed="rId3"/>
          <a:stretch>
            <a:fillRect/>
          </a:stretch>
        </p:blipFill>
        <p:spPr>
          <a:xfrm>
            <a:off x="8722894" y="202123"/>
            <a:ext cx="2713121" cy="3592586"/>
          </a:xfrm>
          <a:prstGeom prst="rect">
            <a:avLst/>
          </a:prstGeom>
        </p:spPr>
      </p:pic>
      <p:pic>
        <p:nvPicPr>
          <p:cNvPr id="8" name="Picture 7">
            <a:extLst>
              <a:ext uri="{FF2B5EF4-FFF2-40B4-BE49-F238E27FC236}">
                <a16:creationId xmlns:a16="http://schemas.microsoft.com/office/drawing/2014/main" id="{8EDC1450-5C23-0647-0367-1FD827657C06}"/>
              </a:ext>
            </a:extLst>
          </p:cNvPr>
          <p:cNvPicPr>
            <a:picLocks noChangeAspect="1"/>
          </p:cNvPicPr>
          <p:nvPr/>
        </p:nvPicPr>
        <p:blipFill>
          <a:blip r:embed="rId4"/>
          <a:stretch>
            <a:fillRect/>
          </a:stretch>
        </p:blipFill>
        <p:spPr>
          <a:xfrm>
            <a:off x="8794313" y="3374014"/>
            <a:ext cx="2570281" cy="3281863"/>
          </a:xfrm>
          <a:prstGeom prst="rect">
            <a:avLst/>
          </a:prstGeom>
        </p:spPr>
      </p:pic>
    </p:spTree>
    <p:extLst>
      <p:ext uri="{BB962C8B-B14F-4D97-AF65-F5344CB8AC3E}">
        <p14:creationId xmlns:p14="http://schemas.microsoft.com/office/powerpoint/2010/main" val="2401292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a:xfrm>
            <a:off x="625151" y="2249011"/>
            <a:ext cx="6284783" cy="2359977"/>
          </a:xfrm>
        </p:spPr>
        <p:txBody>
          <a:bodyPr/>
          <a:lstStyle/>
          <a:p>
            <a:pPr algn="ctr">
              <a:lnSpc>
                <a:spcPct val="150000"/>
              </a:lnSpc>
            </a:pPr>
            <a:r>
              <a:rPr lang="en-GB" sz="3000" i="1" dirty="0">
                <a:latin typeface="Comic Sans MS" panose="030F0702030302020204" pitchFamily="66" charset="0"/>
              </a:rPr>
              <a:t>‘</a:t>
            </a:r>
            <a:r>
              <a:rPr lang="en-GB" sz="3000" b="1" i="0" dirty="0">
                <a:solidFill>
                  <a:srgbClr val="7A7A7A"/>
                </a:solidFill>
                <a:effectLst/>
                <a:latin typeface="Lato" panose="020F0502020204030203" pitchFamily="34" charset="0"/>
              </a:rPr>
              <a:t>Parents and carers and other key adults make a crucial difference to children’s happiness, health and educational outcomes.</a:t>
            </a:r>
            <a:r>
              <a:rPr lang="en-GB" sz="3000" i="1" dirty="0">
                <a:latin typeface="Comic Sans MS" panose="030F0702030302020204" pitchFamily="66" charset="0"/>
              </a:rPr>
              <a:t>’</a:t>
            </a:r>
          </a:p>
          <a:p>
            <a:pPr algn="ctr">
              <a:lnSpc>
                <a:spcPct val="150000"/>
              </a:lnSpc>
            </a:pPr>
            <a:endParaRPr lang="en-GB" sz="3000" i="1" dirty="0"/>
          </a:p>
        </p:txBody>
      </p:sp>
      <p:pic>
        <p:nvPicPr>
          <p:cNvPr id="4" name="Picture 3">
            <a:extLst>
              <a:ext uri="{FF2B5EF4-FFF2-40B4-BE49-F238E27FC236}">
                <a16:creationId xmlns:a16="http://schemas.microsoft.com/office/drawing/2014/main" id="{47AE3881-B442-1DC5-9B93-9697C93DE4BC}"/>
              </a:ext>
            </a:extLst>
          </p:cNvPr>
          <p:cNvPicPr>
            <a:picLocks noChangeAspect="1"/>
          </p:cNvPicPr>
          <p:nvPr/>
        </p:nvPicPr>
        <p:blipFill>
          <a:blip r:embed="rId2"/>
          <a:stretch>
            <a:fillRect/>
          </a:stretch>
        </p:blipFill>
        <p:spPr>
          <a:xfrm>
            <a:off x="7518933" y="1405168"/>
            <a:ext cx="3800475" cy="4819650"/>
          </a:xfrm>
          <a:prstGeom prst="rect">
            <a:avLst/>
          </a:prstGeom>
        </p:spPr>
      </p:pic>
      <p:sp>
        <p:nvSpPr>
          <p:cNvPr id="36866" name="Rectangle 2"/>
          <p:cNvSpPr>
            <a:spLocks noGrp="1"/>
          </p:cNvSpPr>
          <p:nvPr>
            <p:ph type="title"/>
          </p:nvPr>
        </p:nvSpPr>
        <p:spPr bwMode="auto"/>
        <p:txBody>
          <a:bodyPr wrap="square" numCol="1" anchorCtr="0" compatLnSpc="1">
            <a:prstTxWarp prst="textNoShape">
              <a:avLst/>
            </a:prstTxWarp>
            <a:normAutofit/>
          </a:bodyPr>
          <a:lstStyle/>
          <a:p>
            <a:pPr>
              <a:defRPr/>
            </a:pPr>
            <a:r>
              <a:rPr lang="en-GB" sz="6000" b="1" dirty="0">
                <a:latin typeface="Comic Sans MS" panose="030F0702030302020204" pitchFamily="66" charset="0"/>
              </a:rPr>
              <a:t>Parents as Partners</a:t>
            </a:r>
          </a:p>
        </p:txBody>
      </p:sp>
      <p:pic>
        <p:nvPicPr>
          <p:cNvPr id="7" name="Picture 6">
            <a:extLst>
              <a:ext uri="{FF2B5EF4-FFF2-40B4-BE49-F238E27FC236}">
                <a16:creationId xmlns:a16="http://schemas.microsoft.com/office/drawing/2014/main" id="{CE35C01C-1924-F70A-285B-50492AECD6A1}"/>
              </a:ext>
            </a:extLst>
          </p:cNvPr>
          <p:cNvPicPr>
            <a:picLocks noChangeAspect="1"/>
          </p:cNvPicPr>
          <p:nvPr/>
        </p:nvPicPr>
        <p:blipFill>
          <a:blip r:embed="rId3"/>
          <a:stretch>
            <a:fillRect/>
          </a:stretch>
        </p:blipFill>
        <p:spPr>
          <a:xfrm>
            <a:off x="3100792" y="5257548"/>
            <a:ext cx="1333500" cy="8667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4294967295"/>
          </p:nvPr>
        </p:nvSpPr>
        <p:spPr>
          <a:xfrm>
            <a:off x="1096963" y="1992312"/>
            <a:ext cx="7738973" cy="3876676"/>
          </a:xfrm>
        </p:spPr>
        <p:txBody>
          <a:bodyPr/>
          <a:lstStyle/>
          <a:p>
            <a:endParaRPr lang="en-GB" sz="2800" dirty="0"/>
          </a:p>
          <a:p>
            <a:endParaRPr lang="en-GB" sz="2800" dirty="0"/>
          </a:p>
          <a:p>
            <a:endParaRPr lang="en-GB" sz="2800" dirty="0"/>
          </a:p>
          <a:p>
            <a:endParaRPr lang="en-GB" sz="2800" dirty="0"/>
          </a:p>
        </p:txBody>
      </p:sp>
      <p:sp>
        <p:nvSpPr>
          <p:cNvPr id="3" name="AutoShape 4" descr="Image result for clipart 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CBE3C0AA-04F2-E5CA-A531-18077FE8FEAF}"/>
              </a:ext>
            </a:extLst>
          </p:cNvPr>
          <p:cNvPicPr>
            <a:picLocks noChangeAspect="1"/>
          </p:cNvPicPr>
          <p:nvPr/>
        </p:nvPicPr>
        <p:blipFill rotWithShape="1">
          <a:blip r:embed="rId2"/>
          <a:srcRect b="23946"/>
          <a:stretch/>
        </p:blipFill>
        <p:spPr>
          <a:xfrm>
            <a:off x="1096963" y="584993"/>
            <a:ext cx="3536661" cy="1116807"/>
          </a:xfrm>
          <a:prstGeom prst="rect">
            <a:avLst/>
          </a:prstGeom>
        </p:spPr>
      </p:pic>
      <p:pic>
        <p:nvPicPr>
          <p:cNvPr id="4" name="Picture 3">
            <a:extLst>
              <a:ext uri="{FF2B5EF4-FFF2-40B4-BE49-F238E27FC236}">
                <a16:creationId xmlns:a16="http://schemas.microsoft.com/office/drawing/2014/main" id="{CBDC7962-E54D-DBED-46EA-E2D6B953B192}"/>
              </a:ext>
            </a:extLst>
          </p:cNvPr>
          <p:cNvPicPr>
            <a:picLocks noChangeAspect="1"/>
          </p:cNvPicPr>
          <p:nvPr/>
        </p:nvPicPr>
        <p:blipFill>
          <a:blip r:embed="rId3"/>
          <a:stretch>
            <a:fillRect/>
          </a:stretch>
        </p:blipFill>
        <p:spPr>
          <a:xfrm>
            <a:off x="1854098" y="1960957"/>
            <a:ext cx="1821915" cy="2100263"/>
          </a:xfrm>
          <a:prstGeom prst="rect">
            <a:avLst/>
          </a:prstGeom>
        </p:spPr>
      </p:pic>
      <p:pic>
        <p:nvPicPr>
          <p:cNvPr id="6" name="Picture 5">
            <a:extLst>
              <a:ext uri="{FF2B5EF4-FFF2-40B4-BE49-F238E27FC236}">
                <a16:creationId xmlns:a16="http://schemas.microsoft.com/office/drawing/2014/main" id="{D4BDEBE5-218C-1B76-726E-7ACB1F7547B4}"/>
              </a:ext>
            </a:extLst>
          </p:cNvPr>
          <p:cNvPicPr>
            <a:picLocks noChangeAspect="1"/>
          </p:cNvPicPr>
          <p:nvPr/>
        </p:nvPicPr>
        <p:blipFill>
          <a:blip r:embed="rId4"/>
          <a:stretch>
            <a:fillRect/>
          </a:stretch>
        </p:blipFill>
        <p:spPr>
          <a:xfrm>
            <a:off x="4995618" y="683023"/>
            <a:ext cx="4431326" cy="5729809"/>
          </a:xfrm>
          <a:prstGeom prst="rect">
            <a:avLst/>
          </a:prstGeom>
        </p:spPr>
      </p:pic>
      <p:sp>
        <p:nvSpPr>
          <p:cNvPr id="9" name="TextBox 8">
            <a:extLst>
              <a:ext uri="{FF2B5EF4-FFF2-40B4-BE49-F238E27FC236}">
                <a16:creationId xmlns:a16="http://schemas.microsoft.com/office/drawing/2014/main" id="{9113800B-CF38-1CE4-CBB7-AF097C7D5F70}"/>
              </a:ext>
            </a:extLst>
          </p:cNvPr>
          <p:cNvSpPr txBox="1"/>
          <p:nvPr/>
        </p:nvSpPr>
        <p:spPr>
          <a:xfrm>
            <a:off x="627236" y="4447179"/>
            <a:ext cx="3860788" cy="923330"/>
          </a:xfrm>
          <a:prstGeom prst="rect">
            <a:avLst/>
          </a:prstGeom>
          <a:noFill/>
        </p:spPr>
        <p:txBody>
          <a:bodyPr wrap="square">
            <a:spAutoFit/>
          </a:bodyPr>
          <a:lstStyle/>
          <a:p>
            <a:pPr marL="285750" indent="-285750">
              <a:buFont typeface="Wingdings" panose="05000000000000000000" pitchFamily="2" charset="2"/>
              <a:buChar char="§"/>
            </a:pPr>
            <a:r>
              <a:rPr lang="en-GB" dirty="0">
                <a:latin typeface="Candara" panose="020E0502030303020204" pitchFamily="34" charset="0"/>
              </a:rPr>
              <a:t>We love sharing your child’s leaning experiences through the platform Seesaw.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1097280" y="286603"/>
            <a:ext cx="10058400" cy="1450757"/>
          </a:xfrm>
        </p:spPr>
        <p:txBody>
          <a:bodyPr numCol="1" anchorCtr="0" compatLnSpc="1">
            <a:prstTxWarp prst="textNoShape">
              <a:avLst/>
            </a:prstTxWarp>
            <a:normAutofit/>
          </a:bodyPr>
          <a:lstStyle/>
          <a:p>
            <a:pPr>
              <a:defRPr/>
            </a:pPr>
            <a:r>
              <a:rPr lang="en-GB" sz="6000" b="1" dirty="0">
                <a:latin typeface="Comic Sans MS" panose="030F0702030302020204" pitchFamily="66" charset="0"/>
              </a:rPr>
              <a:t>How can you help?</a:t>
            </a:r>
          </a:p>
        </p:txBody>
      </p:sp>
      <p:graphicFrame>
        <p:nvGraphicFramePr>
          <p:cNvPr id="37892" name="Rectangle 3">
            <a:extLst>
              <a:ext uri="{FF2B5EF4-FFF2-40B4-BE49-F238E27FC236}">
                <a16:creationId xmlns:a16="http://schemas.microsoft.com/office/drawing/2014/main" id="{C95DF45E-2A5D-4AD7-9A95-9140F7BD4350}"/>
              </a:ext>
            </a:extLst>
          </p:cNvPr>
          <p:cNvGraphicFramePr/>
          <p:nvPr>
            <p:extLst>
              <p:ext uri="{D42A27DB-BD31-4B8C-83A1-F6EECF244321}">
                <p14:modId xmlns:p14="http://schemas.microsoft.com/office/powerpoint/2010/main" val="3949680149"/>
              </p:ext>
            </p:extLst>
          </p:nvPr>
        </p:nvGraphicFramePr>
        <p:xfrm>
          <a:off x="926840" y="1829902"/>
          <a:ext cx="10836318" cy="39550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50447A62-9780-E41B-51F9-7EA5BCEF0222}"/>
              </a:ext>
            </a:extLst>
          </p:cNvPr>
          <p:cNvSpPr txBox="1"/>
          <p:nvPr/>
        </p:nvSpPr>
        <p:spPr>
          <a:xfrm>
            <a:off x="0" y="6016434"/>
            <a:ext cx="6895322" cy="369332"/>
          </a:xfrm>
          <a:prstGeom prst="rect">
            <a:avLst/>
          </a:prstGeom>
          <a:noFill/>
        </p:spPr>
        <p:txBody>
          <a:bodyPr wrap="square">
            <a:spAutoFit/>
          </a:bodyPr>
          <a:lstStyle/>
          <a:p>
            <a:pPr marL="285750" indent="-285750">
              <a:buFont typeface="Arial" panose="020B0604020202020204" pitchFamily="34" charset="0"/>
              <a:buChar char="•"/>
            </a:pPr>
            <a:r>
              <a:rPr lang="en-GB" dirty="0"/>
              <a:t>(</a:t>
            </a:r>
            <a:r>
              <a:rPr lang="en-GB" dirty="0">
                <a:hlinkClick r:id="rId7"/>
              </a:rPr>
              <a:t>https://www.bbc.co.uk/teach/school-radio/articles/zhwdgwx</a:t>
            </a:r>
            <a:r>
              <a:rPr lang="en-GB" dirty="0"/>
              <a:t>)</a:t>
            </a:r>
          </a:p>
        </p:txBody>
      </p:sp>
      <p:pic>
        <p:nvPicPr>
          <p:cNvPr id="6" name="Picture 5">
            <a:extLst>
              <a:ext uri="{FF2B5EF4-FFF2-40B4-BE49-F238E27FC236}">
                <a16:creationId xmlns:a16="http://schemas.microsoft.com/office/drawing/2014/main" id="{8A60BC34-44A5-0020-5A26-11F5DD835CB5}"/>
              </a:ext>
            </a:extLst>
          </p:cNvPr>
          <p:cNvPicPr>
            <a:picLocks noChangeAspect="1"/>
          </p:cNvPicPr>
          <p:nvPr/>
        </p:nvPicPr>
        <p:blipFill>
          <a:blip r:embed="rId8"/>
          <a:stretch>
            <a:fillRect/>
          </a:stretch>
        </p:blipFill>
        <p:spPr>
          <a:xfrm>
            <a:off x="158620" y="3619830"/>
            <a:ext cx="2077392" cy="1518819"/>
          </a:xfrm>
          <a:prstGeom prst="rect">
            <a:avLst/>
          </a:prstGeom>
        </p:spPr>
      </p:pic>
      <p:pic>
        <p:nvPicPr>
          <p:cNvPr id="8" name="Picture 7">
            <a:extLst>
              <a:ext uri="{FF2B5EF4-FFF2-40B4-BE49-F238E27FC236}">
                <a16:creationId xmlns:a16="http://schemas.microsoft.com/office/drawing/2014/main" id="{A9769639-CFE2-D661-E87B-EBE458E7033D}"/>
              </a:ext>
            </a:extLst>
          </p:cNvPr>
          <p:cNvPicPr>
            <a:picLocks noChangeAspect="1"/>
          </p:cNvPicPr>
          <p:nvPr/>
        </p:nvPicPr>
        <p:blipFill>
          <a:blip r:embed="rId9"/>
          <a:stretch>
            <a:fillRect/>
          </a:stretch>
        </p:blipFill>
        <p:spPr>
          <a:xfrm>
            <a:off x="5074656" y="3363028"/>
            <a:ext cx="1912057" cy="2138912"/>
          </a:xfrm>
          <a:prstGeom prst="rect">
            <a:avLst/>
          </a:prstGeom>
        </p:spPr>
      </p:pic>
      <p:pic>
        <p:nvPicPr>
          <p:cNvPr id="5" name="Picture 4">
            <a:extLst>
              <a:ext uri="{FF2B5EF4-FFF2-40B4-BE49-F238E27FC236}">
                <a16:creationId xmlns:a16="http://schemas.microsoft.com/office/drawing/2014/main" id="{44057CA5-D157-1BD7-C2B4-41911CC569A7}"/>
              </a:ext>
            </a:extLst>
          </p:cNvPr>
          <p:cNvPicPr>
            <a:picLocks noChangeAspect="1"/>
          </p:cNvPicPr>
          <p:nvPr/>
        </p:nvPicPr>
        <p:blipFill>
          <a:blip r:embed="rId10"/>
          <a:stretch>
            <a:fillRect/>
          </a:stretch>
        </p:blipFill>
        <p:spPr>
          <a:xfrm>
            <a:off x="9733966" y="4879146"/>
            <a:ext cx="2299414" cy="1715578"/>
          </a:xfrm>
          <a:prstGeom prst="rect">
            <a:avLst/>
          </a:prstGeom>
        </p:spPr>
      </p:pic>
      <p:pic>
        <p:nvPicPr>
          <p:cNvPr id="9" name="Picture 8">
            <a:extLst>
              <a:ext uri="{FF2B5EF4-FFF2-40B4-BE49-F238E27FC236}">
                <a16:creationId xmlns:a16="http://schemas.microsoft.com/office/drawing/2014/main" id="{A2E6941C-4958-FEC9-3417-F52E923FB99C}"/>
              </a:ext>
            </a:extLst>
          </p:cNvPr>
          <p:cNvPicPr>
            <a:picLocks noChangeAspect="1"/>
          </p:cNvPicPr>
          <p:nvPr/>
        </p:nvPicPr>
        <p:blipFill>
          <a:blip r:embed="rId11"/>
          <a:stretch>
            <a:fillRect/>
          </a:stretch>
        </p:blipFill>
        <p:spPr>
          <a:xfrm>
            <a:off x="9307469" y="380107"/>
            <a:ext cx="2590800" cy="17621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bwMode="auto">
          <a:xfrm>
            <a:off x="1096963" y="287338"/>
            <a:ext cx="10058400" cy="1449387"/>
          </a:xfrm>
        </p:spPr>
        <p:txBody>
          <a:bodyPr wrap="square" numCol="1" anchorCtr="0" compatLnSpc="1">
            <a:prstTxWarp prst="textNoShape">
              <a:avLst/>
            </a:prstTxWarp>
            <a:normAutofit/>
          </a:bodyPr>
          <a:lstStyle/>
          <a:p>
            <a:pPr>
              <a:defRPr/>
            </a:pPr>
            <a:r>
              <a:rPr lang="en-GB" sz="6000" b="1" dirty="0">
                <a:latin typeface="Comic Sans MS" panose="030F0702030302020204" pitchFamily="66" charset="0"/>
              </a:rPr>
              <a:t>What do I need?</a:t>
            </a:r>
          </a:p>
        </p:txBody>
      </p:sp>
      <p:pic>
        <p:nvPicPr>
          <p:cNvPr id="10" name="Picture 9"/>
          <p:cNvPicPr>
            <a:picLocks noChangeAspect="1"/>
          </p:cNvPicPr>
          <p:nvPr/>
        </p:nvPicPr>
        <p:blipFill>
          <a:blip r:embed="rId2"/>
          <a:stretch>
            <a:fillRect/>
          </a:stretch>
        </p:blipFill>
        <p:spPr>
          <a:xfrm>
            <a:off x="4399160" y="2180460"/>
            <a:ext cx="943393" cy="2033175"/>
          </a:xfrm>
          <a:prstGeom prst="rect">
            <a:avLst/>
          </a:prstGeom>
        </p:spPr>
      </p:pic>
      <p:pic>
        <p:nvPicPr>
          <p:cNvPr id="11" name="Picture 10"/>
          <p:cNvPicPr>
            <a:picLocks noChangeAspect="1"/>
          </p:cNvPicPr>
          <p:nvPr/>
        </p:nvPicPr>
        <p:blipFill>
          <a:blip r:embed="rId3"/>
          <a:stretch>
            <a:fillRect/>
          </a:stretch>
        </p:blipFill>
        <p:spPr>
          <a:xfrm>
            <a:off x="5466451" y="2621675"/>
            <a:ext cx="1164258" cy="1196599"/>
          </a:xfrm>
          <a:prstGeom prst="rect">
            <a:avLst/>
          </a:prstGeom>
        </p:spPr>
      </p:pic>
      <p:pic>
        <p:nvPicPr>
          <p:cNvPr id="13" name="Picture 12"/>
          <p:cNvPicPr>
            <a:picLocks noChangeAspect="1"/>
          </p:cNvPicPr>
          <p:nvPr/>
        </p:nvPicPr>
        <p:blipFill>
          <a:blip r:embed="rId4"/>
          <a:stretch>
            <a:fillRect/>
          </a:stretch>
        </p:blipFill>
        <p:spPr>
          <a:xfrm>
            <a:off x="2879056" y="2236897"/>
            <a:ext cx="1404436" cy="1815119"/>
          </a:xfrm>
          <a:prstGeom prst="rect">
            <a:avLst/>
          </a:prstGeom>
        </p:spPr>
      </p:pic>
      <p:pic>
        <p:nvPicPr>
          <p:cNvPr id="8194" name="Picture 2" descr="Image result for black school sho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4617" y="4321359"/>
            <a:ext cx="1456657" cy="9434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water bott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274" y="4234437"/>
            <a:ext cx="1808646" cy="177714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1C90FE9-1CFD-45BE-B5E4-10E4428638F7}"/>
              </a:ext>
            </a:extLst>
          </p:cNvPr>
          <p:cNvPicPr>
            <a:picLocks noChangeAspect="1"/>
          </p:cNvPicPr>
          <p:nvPr/>
        </p:nvPicPr>
        <p:blipFill>
          <a:blip r:embed="rId7"/>
          <a:stretch>
            <a:fillRect/>
          </a:stretch>
        </p:blipFill>
        <p:spPr>
          <a:xfrm>
            <a:off x="9714837" y="4213635"/>
            <a:ext cx="1056623" cy="1348106"/>
          </a:xfrm>
          <a:prstGeom prst="rect">
            <a:avLst/>
          </a:prstGeom>
        </p:spPr>
      </p:pic>
      <p:pic>
        <p:nvPicPr>
          <p:cNvPr id="3" name="Picture 2" descr="A person with collar shirt&#10;&#10;Description automatically generated">
            <a:extLst>
              <a:ext uri="{FF2B5EF4-FFF2-40B4-BE49-F238E27FC236}">
                <a16:creationId xmlns:a16="http://schemas.microsoft.com/office/drawing/2014/main" id="{87D83DCA-1161-4F10-ADFB-73FB36A2E943}"/>
              </a:ext>
            </a:extLst>
          </p:cNvPr>
          <p:cNvPicPr>
            <a:picLocks noChangeAspect="1"/>
          </p:cNvPicPr>
          <p:nvPr/>
        </p:nvPicPr>
        <p:blipFill>
          <a:blip r:embed="rId8"/>
          <a:stretch>
            <a:fillRect/>
          </a:stretch>
        </p:blipFill>
        <p:spPr>
          <a:xfrm>
            <a:off x="808205" y="2173192"/>
            <a:ext cx="1794136" cy="1736724"/>
          </a:xfrm>
          <a:prstGeom prst="rect">
            <a:avLst/>
          </a:prstGeom>
        </p:spPr>
      </p:pic>
      <p:pic>
        <p:nvPicPr>
          <p:cNvPr id="5" name="Picture 4" descr="A picture containing clothing, footwear&#10;&#10;Description automatically generated">
            <a:extLst>
              <a:ext uri="{FF2B5EF4-FFF2-40B4-BE49-F238E27FC236}">
                <a16:creationId xmlns:a16="http://schemas.microsoft.com/office/drawing/2014/main" id="{7DC52EC9-79C6-4FC3-8212-3FB822E6D08A}"/>
              </a:ext>
            </a:extLst>
          </p:cNvPr>
          <p:cNvPicPr>
            <a:picLocks noChangeAspect="1"/>
          </p:cNvPicPr>
          <p:nvPr/>
        </p:nvPicPr>
        <p:blipFill>
          <a:blip r:embed="rId9"/>
          <a:stretch>
            <a:fillRect/>
          </a:stretch>
        </p:blipFill>
        <p:spPr>
          <a:xfrm>
            <a:off x="651518" y="4582831"/>
            <a:ext cx="1524000" cy="1428750"/>
          </a:xfrm>
          <a:prstGeom prst="rect">
            <a:avLst/>
          </a:prstGeom>
        </p:spPr>
      </p:pic>
      <p:pic>
        <p:nvPicPr>
          <p:cNvPr id="15" name="Picture 14" descr="A close up of a person&#10;&#10;Description automatically generated">
            <a:extLst>
              <a:ext uri="{FF2B5EF4-FFF2-40B4-BE49-F238E27FC236}">
                <a16:creationId xmlns:a16="http://schemas.microsoft.com/office/drawing/2014/main" id="{10D87CF8-285A-4011-9F1E-682F7D7EE7BD}"/>
              </a:ext>
            </a:extLst>
          </p:cNvPr>
          <p:cNvPicPr>
            <a:picLocks noChangeAspect="1"/>
          </p:cNvPicPr>
          <p:nvPr/>
        </p:nvPicPr>
        <p:blipFill>
          <a:blip r:embed="rId10"/>
          <a:stretch>
            <a:fillRect/>
          </a:stretch>
        </p:blipFill>
        <p:spPr>
          <a:xfrm>
            <a:off x="7053083" y="2127868"/>
            <a:ext cx="1680370" cy="2262397"/>
          </a:xfrm>
          <a:prstGeom prst="rect">
            <a:avLst/>
          </a:prstGeom>
        </p:spPr>
      </p:pic>
      <p:pic>
        <p:nvPicPr>
          <p:cNvPr id="2050" name="Picture 2" descr="Image result for red school book bags">
            <a:extLst>
              <a:ext uri="{FF2B5EF4-FFF2-40B4-BE49-F238E27FC236}">
                <a16:creationId xmlns:a16="http://schemas.microsoft.com/office/drawing/2014/main" id="{6CE59528-E9AD-4022-8DE7-D12D028163B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89920" y="4310063"/>
            <a:ext cx="2003092" cy="173601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d P.E Top | Grove Park Primary School | Eastenders | Sittingbourn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409652" y="2423166"/>
            <a:ext cx="1671799" cy="167179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312944" y="3197047"/>
            <a:ext cx="1824427" cy="646331"/>
          </a:xfrm>
          <a:prstGeom prst="rect">
            <a:avLst/>
          </a:prstGeom>
          <a:noFill/>
        </p:spPr>
        <p:txBody>
          <a:bodyPr wrap="square" rtlCol="0">
            <a:spAutoFit/>
          </a:bodyPr>
          <a:lstStyle/>
          <a:p>
            <a:pPr algn="ctr"/>
            <a:r>
              <a:rPr lang="en-GB" dirty="0"/>
              <a:t>Essendon</a:t>
            </a:r>
          </a:p>
          <a:p>
            <a:pPr algn="ctr"/>
            <a:r>
              <a:rPr lang="en-GB" dirty="0"/>
              <a:t> PE Top</a:t>
            </a:r>
          </a:p>
        </p:txBody>
      </p:sp>
      <p:pic>
        <p:nvPicPr>
          <p:cNvPr id="17" name="Picture 16" descr="A close up of a sign&#10;&#10;Description automatically generated">
            <a:extLst>
              <a:ext uri="{FF2B5EF4-FFF2-40B4-BE49-F238E27FC236}">
                <a16:creationId xmlns:a16="http://schemas.microsoft.com/office/drawing/2014/main" id="{A624623C-C7B8-4908-92C9-AE0DBBBA4D22}"/>
              </a:ext>
            </a:extLst>
          </p:cNvPr>
          <p:cNvPicPr>
            <a:picLocks noChangeAspect="1"/>
          </p:cNvPicPr>
          <p:nvPr/>
        </p:nvPicPr>
        <p:blipFill>
          <a:blip r:embed="rId13"/>
          <a:stretch>
            <a:fillRect/>
          </a:stretch>
        </p:blipFill>
        <p:spPr>
          <a:xfrm>
            <a:off x="9201658" y="278496"/>
            <a:ext cx="1835218" cy="1670741"/>
          </a:xfrm>
          <a:prstGeom prst="rect">
            <a:avLst/>
          </a:prstGeom>
        </p:spPr>
      </p:pic>
      <p:sp>
        <p:nvSpPr>
          <p:cNvPr id="2" name="TextBox 1">
            <a:extLst>
              <a:ext uri="{FF2B5EF4-FFF2-40B4-BE49-F238E27FC236}">
                <a16:creationId xmlns:a16="http://schemas.microsoft.com/office/drawing/2014/main" id="{A0311D46-A5A8-EB84-BC12-70659EDA602A}"/>
              </a:ext>
            </a:extLst>
          </p:cNvPr>
          <p:cNvSpPr txBox="1"/>
          <p:nvPr/>
        </p:nvSpPr>
        <p:spPr>
          <a:xfrm>
            <a:off x="7628368" y="5680411"/>
            <a:ext cx="4172937" cy="369332"/>
          </a:xfrm>
          <a:prstGeom prst="rect">
            <a:avLst/>
          </a:prstGeom>
          <a:noFill/>
        </p:spPr>
        <p:txBody>
          <a:bodyPr wrap="none" rtlCol="0">
            <a:spAutoFit/>
          </a:bodyPr>
          <a:lstStyle/>
          <a:p>
            <a:r>
              <a:rPr lang="en-GB" dirty="0"/>
              <a:t>Not forgetting a warm, waterproof coat.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12E6ED-B2BD-45BE-9EC5-5B40C69DA7B8}"/>
              </a:ext>
            </a:extLst>
          </p:cNvPr>
          <p:cNvPicPr>
            <a:picLocks noChangeAspect="1"/>
          </p:cNvPicPr>
          <p:nvPr/>
        </p:nvPicPr>
        <p:blipFill>
          <a:blip r:embed="rId2"/>
          <a:stretch>
            <a:fillRect/>
          </a:stretch>
        </p:blipFill>
        <p:spPr>
          <a:xfrm>
            <a:off x="453150" y="2830522"/>
            <a:ext cx="5798756" cy="3278191"/>
          </a:xfrm>
          <a:prstGeom prst="rect">
            <a:avLst/>
          </a:prstGeom>
        </p:spPr>
      </p:pic>
      <p:sp>
        <p:nvSpPr>
          <p:cNvPr id="33794" name="Rectangle 2"/>
          <p:cNvSpPr>
            <a:spLocks noGrp="1"/>
          </p:cNvSpPr>
          <p:nvPr>
            <p:ph type="title"/>
          </p:nvPr>
        </p:nvSpPr>
        <p:spPr bwMode="auto"/>
        <p:txBody>
          <a:bodyPr wrap="square" numCol="1" anchorCtr="0" compatLnSpc="1">
            <a:prstTxWarp prst="textNoShape">
              <a:avLst/>
            </a:prstTxWarp>
            <a:normAutofit/>
          </a:bodyPr>
          <a:lstStyle/>
          <a:p>
            <a:pPr>
              <a:defRPr/>
            </a:pPr>
            <a:r>
              <a:rPr lang="en-GB" sz="6000" b="1" dirty="0">
                <a:latin typeface="Comic Sans MS" panose="030F0702030302020204" pitchFamily="66" charset="0"/>
              </a:rPr>
              <a:t>Attendance</a:t>
            </a:r>
          </a:p>
        </p:txBody>
      </p:sp>
      <p:pic>
        <p:nvPicPr>
          <p:cNvPr id="13316" name="Picture 4" descr="Image result for school attend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9770" y="3990741"/>
            <a:ext cx="2068733" cy="2162896"/>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8: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9770" y="1900500"/>
            <a:ext cx="1860044" cy="1860044"/>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Image result for medic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5229" y="4093183"/>
            <a:ext cx="3199777" cy="1871454"/>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67857" y="2215129"/>
            <a:ext cx="1714519" cy="156851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83D09B2-6FC0-4344-A398-164E4F0AE53F}"/>
              </a:ext>
            </a:extLst>
          </p:cNvPr>
          <p:cNvPicPr>
            <a:picLocks noChangeAspect="1"/>
          </p:cNvPicPr>
          <p:nvPr/>
        </p:nvPicPr>
        <p:blipFill>
          <a:blip r:embed="rId7"/>
          <a:stretch>
            <a:fillRect/>
          </a:stretch>
        </p:blipFill>
        <p:spPr>
          <a:xfrm>
            <a:off x="652685" y="2002520"/>
            <a:ext cx="4572000" cy="609600"/>
          </a:xfrm>
          <a:prstGeom prst="rect">
            <a:avLst/>
          </a:prstGeom>
        </p:spPr>
      </p:pic>
      <p:sp>
        <p:nvSpPr>
          <p:cNvPr id="3" name="TextBox 2">
            <a:extLst>
              <a:ext uri="{FF2B5EF4-FFF2-40B4-BE49-F238E27FC236}">
                <a16:creationId xmlns:a16="http://schemas.microsoft.com/office/drawing/2014/main" id="{37E1C53D-91EA-AA0D-FE19-6289D797ABA1}"/>
              </a:ext>
            </a:extLst>
          </p:cNvPr>
          <p:cNvSpPr txBox="1"/>
          <p:nvPr/>
        </p:nvSpPr>
        <p:spPr>
          <a:xfrm>
            <a:off x="6464300" y="1030643"/>
            <a:ext cx="6096000" cy="477054"/>
          </a:xfrm>
          <a:prstGeom prst="rect">
            <a:avLst/>
          </a:prstGeom>
          <a:noFill/>
        </p:spPr>
        <p:txBody>
          <a:bodyPr wrap="square">
            <a:spAutoFit/>
          </a:bodyPr>
          <a:lstStyle/>
          <a:p>
            <a:pPr eaLnBrk="1" hangingPunct="1"/>
            <a:r>
              <a:rPr lang="en-GB" sz="2500" b="1" dirty="0">
                <a:solidFill>
                  <a:schemeClr val="accent1">
                    <a:lumMod val="75000"/>
                  </a:schemeClr>
                </a:solidFill>
                <a:latin typeface="Comic Sans MS" panose="030F0702030302020204" pitchFamily="66" charset="0"/>
              </a:rPr>
              <a:t>Admin@essendon.herts.sch.uk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9980711D-7BB2-47AD-B02B-F49B98A5B8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6" name="Rectangle 75">
            <a:extLst>
              <a:ext uri="{FF2B5EF4-FFF2-40B4-BE49-F238E27FC236}">
                <a16:creationId xmlns:a16="http://schemas.microsoft.com/office/drawing/2014/main" id="{5EAB01D9-5A57-4805-ADAA-FA439B01D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8" name="Straight Connector 77">
            <a:extLst>
              <a:ext uri="{FF2B5EF4-FFF2-40B4-BE49-F238E27FC236}">
                <a16:creationId xmlns:a16="http://schemas.microsoft.com/office/drawing/2014/main" id="{C2D75788-8553-4E8F-B12B-317E982A8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80" name="Rectangle 79">
            <a:extLst>
              <a:ext uri="{FF2B5EF4-FFF2-40B4-BE49-F238E27FC236}">
                <a16:creationId xmlns:a16="http://schemas.microsoft.com/office/drawing/2014/main" id="{0E658837-6052-421E-8201-4FEA3583E2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1" y="0"/>
            <a:ext cx="1219045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E488A0AC-DC0A-4901-9648-DEF173E81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57200" y="1058573"/>
            <a:ext cx="3811020" cy="2926080"/>
          </a:xfrm>
        </p:spPr>
        <p:txBody>
          <a:bodyPr vert="horz" lIns="91440" tIns="45720" rIns="91440" bIns="45720" rtlCol="0" anchor="b">
            <a:normAutofit/>
          </a:bodyPr>
          <a:lstStyle/>
          <a:p>
            <a:pPr eaLnBrk="1" fontAlgn="auto" hangingPunct="1">
              <a:spcAft>
                <a:spcPts val="0"/>
              </a:spcAft>
              <a:defRPr/>
            </a:pPr>
            <a:r>
              <a:rPr lang="en-US" sz="6000" b="1" dirty="0">
                <a:solidFill>
                  <a:srgbClr val="FFFFFF"/>
                </a:solidFill>
                <a:latin typeface="Comic Sans MS" panose="030F0702030302020204" pitchFamily="66" charset="0"/>
              </a:rPr>
              <a:t>Any Questions </a:t>
            </a:r>
          </a:p>
        </p:txBody>
      </p:sp>
      <p:sp>
        <p:nvSpPr>
          <p:cNvPr id="84" name="Rectangle 83">
            <a:extLst>
              <a:ext uri="{FF2B5EF4-FFF2-40B4-BE49-F238E27FC236}">
                <a16:creationId xmlns:a16="http://schemas.microsoft.com/office/drawing/2014/main" id="{64C9BCFA-32BF-4E2D-8D69-B5476EA4A0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5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6" name="Rectangle 85">
            <a:extLst>
              <a:ext uri="{FF2B5EF4-FFF2-40B4-BE49-F238E27FC236}">
                <a16:creationId xmlns:a16="http://schemas.microsoft.com/office/drawing/2014/main" id="{C35D7071-3F5F-45E4-B57A-B7222C87C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5290" y="321732"/>
            <a:ext cx="3654966" cy="3674848"/>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drawing&#10;&#10;Description automatically generated">
            <a:extLst>
              <a:ext uri="{FF2B5EF4-FFF2-40B4-BE49-F238E27FC236}">
                <a16:creationId xmlns:a16="http://schemas.microsoft.com/office/drawing/2014/main" id="{98F1AFB8-6CBC-42FD-B0DE-8D8ACC95CFAF}"/>
              </a:ext>
            </a:extLst>
          </p:cNvPr>
          <p:cNvPicPr>
            <a:picLocks noChangeAspect="1"/>
          </p:cNvPicPr>
          <p:nvPr/>
        </p:nvPicPr>
        <p:blipFill>
          <a:blip r:embed="rId2"/>
          <a:stretch>
            <a:fillRect/>
          </a:stretch>
        </p:blipFill>
        <p:spPr>
          <a:xfrm>
            <a:off x="5184496" y="485804"/>
            <a:ext cx="3216554" cy="3346704"/>
          </a:xfrm>
          <a:prstGeom prst="rect">
            <a:avLst/>
          </a:prstGeom>
        </p:spPr>
      </p:pic>
      <p:sp>
        <p:nvSpPr>
          <p:cNvPr id="88" name="Rectangle 87">
            <a:extLst>
              <a:ext uri="{FF2B5EF4-FFF2-40B4-BE49-F238E27FC236}">
                <a16:creationId xmlns:a16="http://schemas.microsoft.com/office/drawing/2014/main" id="{C3FD210E-1D10-4F60-9658-017BD61B11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8288" y="321732"/>
            <a:ext cx="3068701" cy="2108201"/>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drawing&#10;&#10;Description automatically generated">
            <a:extLst>
              <a:ext uri="{FF2B5EF4-FFF2-40B4-BE49-F238E27FC236}">
                <a16:creationId xmlns:a16="http://schemas.microsoft.com/office/drawing/2014/main" id="{F39332E9-8CA1-45BA-88A6-C04B1FA4A6A7}"/>
              </a:ext>
            </a:extLst>
          </p:cNvPr>
          <p:cNvPicPr>
            <a:picLocks noChangeAspect="1"/>
          </p:cNvPicPr>
          <p:nvPr/>
        </p:nvPicPr>
        <p:blipFill>
          <a:blip r:embed="rId3"/>
          <a:stretch>
            <a:fillRect/>
          </a:stretch>
        </p:blipFill>
        <p:spPr>
          <a:xfrm>
            <a:off x="9440484" y="483762"/>
            <a:ext cx="1784309" cy="1784309"/>
          </a:xfrm>
          <a:prstGeom prst="rect">
            <a:avLst/>
          </a:prstGeom>
        </p:spPr>
      </p:pic>
      <p:sp>
        <p:nvSpPr>
          <p:cNvPr id="90" name="Rectangle 89">
            <a:extLst>
              <a:ext uri="{FF2B5EF4-FFF2-40B4-BE49-F238E27FC236}">
                <a16:creationId xmlns:a16="http://schemas.microsoft.com/office/drawing/2014/main" id="{793F545C-10A6-453D-9988-8D727A6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5290" y="4157448"/>
            <a:ext cx="3654966" cy="2302337"/>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result for question marks">
            <a:extLst>
              <a:ext uri="{FF2B5EF4-FFF2-40B4-BE49-F238E27FC236}">
                <a16:creationId xmlns:a16="http://schemas.microsoft.com/office/drawing/2014/main" id="{0603D555-BF11-45D5-AF7E-C15EE459EDB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309297" y="4318312"/>
            <a:ext cx="2971445" cy="1977401"/>
          </a:xfrm>
          <a:prstGeom prst="rect">
            <a:avLst/>
          </a:prstGeom>
          <a:noFill/>
          <a:extLst>
            <a:ext uri="{909E8E84-426E-40DD-AFC4-6F175D3DCCD1}">
              <a14:hiddenFill xmlns:a14="http://schemas.microsoft.com/office/drawing/2010/main">
                <a:solidFill>
                  <a:srgbClr val="FFFFFF"/>
                </a:solidFill>
              </a14:hiddenFill>
            </a:ext>
          </a:extLst>
        </p:spPr>
      </p:pic>
      <p:sp>
        <p:nvSpPr>
          <p:cNvPr id="92" name="Rectangle 91">
            <a:extLst>
              <a:ext uri="{FF2B5EF4-FFF2-40B4-BE49-F238E27FC236}">
                <a16:creationId xmlns:a16="http://schemas.microsoft.com/office/drawing/2014/main" id="{3EFA9F15-8109-488E-8D36-B803B56B1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8288" y="2617577"/>
            <a:ext cx="3068701" cy="3809118"/>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40" name="Picture 4" descr="Related image"/>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961038" y="3078347"/>
            <a:ext cx="2743200" cy="2887578"/>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Image result for clipart questi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otalTime>420</TotalTime>
  <Words>880</Words>
  <Application>Microsoft Office PowerPoint</Application>
  <PresentationFormat>Widescreen</PresentationFormat>
  <Paragraphs>100</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Abadi</vt:lpstr>
      <vt:lpstr>Arial</vt:lpstr>
      <vt:lpstr>Calibri</vt:lpstr>
      <vt:lpstr>Calibri Light</vt:lpstr>
      <vt:lpstr>Candara</vt:lpstr>
      <vt:lpstr>Comic Sans MS</vt:lpstr>
      <vt:lpstr>Lato</vt:lpstr>
      <vt:lpstr>Wingdings</vt:lpstr>
      <vt:lpstr>Retrospect</vt:lpstr>
      <vt:lpstr>PowerPoint Presentation</vt:lpstr>
      <vt:lpstr>PowerPoint Presentation</vt:lpstr>
      <vt:lpstr>PowerPoint Presentation</vt:lpstr>
      <vt:lpstr>PowerPoint Presentation</vt:lpstr>
      <vt:lpstr>Reception Baseline Assessment</vt:lpstr>
      <vt:lpstr>Little Wandle Phonics and Reading</vt:lpstr>
      <vt:lpstr>Reception phonics</vt:lpstr>
      <vt:lpstr>Nursery phonics</vt:lpstr>
      <vt:lpstr>Early writing</vt:lpstr>
      <vt:lpstr>Early writing</vt:lpstr>
      <vt:lpstr>Reading</vt:lpstr>
      <vt:lpstr>PowerPoint Presentation</vt:lpstr>
      <vt:lpstr>Parents as Partners</vt:lpstr>
      <vt:lpstr>PowerPoint Presentation</vt:lpstr>
      <vt:lpstr>How can you help?</vt:lpstr>
      <vt:lpstr>What do I need?</vt:lpstr>
      <vt:lpstr>Attendance</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Parents Meeting</dc:title>
  <dc:creator>Tracy O'Connor</dc:creator>
  <cp:lastModifiedBy>Joss Pryke</cp:lastModifiedBy>
  <cp:revision>29</cp:revision>
  <dcterms:created xsi:type="dcterms:W3CDTF">2020-07-05T15:32:09Z</dcterms:created>
  <dcterms:modified xsi:type="dcterms:W3CDTF">2026-10-07T15:38:29Z</dcterms:modified>
</cp:coreProperties>
</file>