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5" r:id="rId1"/>
  </p:sldMasterIdLst>
  <p:sldIdLst>
    <p:sldId id="306" r:id="rId2"/>
    <p:sldId id="257" r:id="rId3"/>
    <p:sldId id="301" r:id="rId4"/>
    <p:sldId id="302" r:id="rId5"/>
    <p:sldId id="299" r:id="rId6"/>
    <p:sldId id="260" r:id="rId7"/>
    <p:sldId id="300" r:id="rId8"/>
    <p:sldId id="303" r:id="rId9"/>
    <p:sldId id="307" r:id="rId10"/>
    <p:sldId id="270" r:id="rId11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CCFF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3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F8194F-4C36-41BD-AF9C-70939BE8B805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72DAE9-6D82-4BCE-ACED-661BD94BEF8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146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D88576-04D5-43EE-B2C2-9C5B527B6C1D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A2DD3-8DC7-41DD-9CE8-5777C567A8E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027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22B060-395D-48A1-B6F4-DE4964105D70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B5AF6-A3C9-4743-91F2-3763B0E6CED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452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E717D7-5719-45D3-A1F5-DA380325A1FA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676929-1E08-4E0D-A5BD-740E83AF75A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420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24CAFF-163D-4A8A-8D1D-0F03A51C4675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2D7769-95E8-49DA-A776-23C49647AD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172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1EF9DE-A08E-46FA-89B1-1EA1CF6D4BF2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FD6CBC-636F-48D4-A0B6-84724491C8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24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E1D51A-74CA-480C-8A2A-C89725221838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DD96AC-F978-4724-8173-D51BF1C8FA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963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50F62A-3D25-4B4B-B596-E59FD05D3095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3EC1C3-490A-4A40-9ABC-6134EC6F73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564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DB5EAD-36C6-41B0-BBD3-C8F99038F2AB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FB53C9-40C8-4115-8D3B-770939EB717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573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8E9B39-5A10-4BEA-9C9C-05F081955BA9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E8A074-3DEC-4721-A671-DEB05E4A428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819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4A7A62-A130-4221-B616-B20DDF044194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DA5623-D8EB-445A-9936-E8151A55128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590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26D3756-E841-452E-B935-FC2DF05D8D8F}" type="datetimeFigureOut">
              <a:rPr lang="en-US" smtClean="0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40AAC96-546E-45BB-AF81-84926475606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699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" TargetMode="External"/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https://home.oxfordowl.co.uk/reading/learn-to-read-phonics/" TargetMode="External"/><Relationship Id="rId4" Type="http://schemas.openxmlformats.org/officeDocument/2006/relationships/hyperlink" Target="https://www.topmarks.co.uk/english-games/5-7-years/letters-and-sound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5-7-years/counting" TargetMode="External"/><Relationship Id="rId7" Type="http://schemas.openxmlformats.org/officeDocument/2006/relationships/image" Target="../media/image7.png"/><Relationship Id="rId2" Type="http://schemas.openxmlformats.org/officeDocument/2006/relationships/hyperlink" Target="https://play.ttrockstars.com/aut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hiterosemaths.com/resources/1-minute-maths#download" TargetMode="External"/><Relationship Id="rId5" Type="http://schemas.openxmlformats.org/officeDocument/2006/relationships/hyperlink" Target="https://whiterosemaths.com/homelearning/" TargetMode="External"/><Relationship Id="rId4" Type="http://schemas.openxmlformats.org/officeDocument/2006/relationships/hyperlink" Target="https://www.ictgames.co.uk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Admin@essendon.herts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-1382114" y="738187"/>
            <a:ext cx="10994232" cy="333946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en-US" sz="6000" b="1" kern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Welcome to </a:t>
            </a:r>
            <a:r>
              <a:rPr lang="en-US" sz="6000" b="1" dirty="0">
                <a:latin typeface="Calibri" panose="020F0502020204030204" pitchFamily="34" charset="0"/>
                <a:cs typeface="Calibri" panose="020F0502020204030204" pitchFamily="34" charset="0"/>
              </a:rPr>
              <a:t>Emerald</a:t>
            </a:r>
            <a:r>
              <a:rPr lang="en-US" sz="6000" b="1" kern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6000" b="1" kern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6000" b="1" kern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Year 1 &amp; 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2937" y="1243012"/>
            <a:ext cx="3186113" cy="3005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61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489" y="413304"/>
            <a:ext cx="10396882" cy="609623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000" b="1" u="sng" dirty="0">
                <a:latin typeface="Calibri" panose="020F0502020204030204" pitchFamily="34" charset="0"/>
                <a:cs typeface="Calibri" panose="020F0502020204030204" pitchFamily="34" charset="0"/>
              </a:rPr>
              <a:t>Teaching staff</a:t>
            </a:r>
            <a:r>
              <a:rPr lang="en-US" sz="5400" b="1" u="sng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343650" y="1505063"/>
            <a:ext cx="11318487" cy="3114562"/>
          </a:xfrm>
        </p:spPr>
        <p:txBody>
          <a:bodyPr>
            <a:noAutofit/>
          </a:bodyPr>
          <a:lstStyle/>
          <a:p>
            <a:pPr marL="0" indent="0" algn="ctr" eaLnBrk="1" hangingPunct="1">
              <a:lnSpc>
                <a:spcPct val="150000"/>
              </a:lnSpc>
              <a:buNone/>
            </a:pP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Miss Wing – Emerald Class Teacher (Monday- Friday) </a:t>
            </a:r>
          </a:p>
          <a:p>
            <a:pPr marL="0" indent="0" algn="ctr" eaLnBrk="1" hangingPunct="1">
              <a:lnSpc>
                <a:spcPct val="150000"/>
              </a:lnSpc>
              <a:buNone/>
            </a:pP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Miss </a:t>
            </a:r>
            <a:r>
              <a:rPr lang="en-US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Toye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– Teaching Assistant (Monday – Friday)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Mrs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Yiakoumi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– Emerald Class Teacher (Thursday)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80FEB50-B8DE-0F06-BB43-902E64DF2F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519" y="0"/>
            <a:ext cx="100509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626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0625" y="310896"/>
            <a:ext cx="10396882" cy="115196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u="sng" dirty="0">
                <a:latin typeface="Calibri" panose="020F0502020204030204" pitchFamily="34" charset="0"/>
                <a:cs typeface="Calibri" panose="020F0502020204030204" pitchFamily="34" charset="0"/>
              </a:rPr>
              <a:t>KS1 Expectations</a:t>
            </a:r>
            <a:r>
              <a:rPr lang="en-US" sz="5400" b="1" u="sng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420625" y="1883273"/>
            <a:ext cx="1110922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1" fontAlgn="auto" hangingPunct="1">
              <a:spcAft>
                <a:spcPts val="0"/>
              </a:spcAft>
              <a:defRPr/>
            </a:pP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914400" eaLnBrk="1" fontAlgn="auto" hangingPunct="1">
              <a:spcAft>
                <a:spcPts val="0"/>
              </a:spcAft>
              <a:defRPr/>
            </a:pPr>
            <a:r>
              <a:rPr lang="en-US" sz="3600" u="sng" dirty="0">
                <a:latin typeface="Calibri" panose="020F0502020204030204" pitchFamily="34" charset="0"/>
                <a:cs typeface="Calibri" panose="020F0502020204030204" pitchFamily="34" charset="0"/>
              </a:rPr>
              <a:t>Year 1 Phonics Screening 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- Week beginning 8</a:t>
            </a:r>
            <a:r>
              <a:rPr lang="en-US" sz="36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 June</a:t>
            </a:r>
          </a:p>
          <a:p>
            <a:pPr algn="ctr" defTabSz="914400" eaLnBrk="1" fontAlgn="auto" hangingPunct="1">
              <a:spcAft>
                <a:spcPts val="0"/>
              </a:spcAft>
              <a:defRPr/>
            </a:pPr>
            <a:endParaRPr 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914400" eaLnBrk="1" fontAlgn="auto" hangingPunct="1">
              <a:spcAft>
                <a:spcPts val="0"/>
              </a:spcAft>
              <a:defRPr/>
            </a:pPr>
            <a:r>
              <a:rPr lang="en-US" sz="3600" u="sng" dirty="0">
                <a:latin typeface="Calibri" panose="020F0502020204030204" pitchFamily="34" charset="0"/>
                <a:cs typeface="Calibri" panose="020F0502020204030204" pitchFamily="34" charset="0"/>
              </a:rPr>
              <a:t>Year 2 SATs 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– non-statutory – June as part of Teacher Assessment</a:t>
            </a:r>
          </a:p>
        </p:txBody>
      </p:sp>
    </p:spTree>
    <p:extLst>
      <p:ext uri="{BB962C8B-B14F-4D97-AF65-F5344CB8AC3E}">
        <p14:creationId xmlns:p14="http://schemas.microsoft.com/office/powerpoint/2010/main" val="2820621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7742" y="353449"/>
            <a:ext cx="10396882" cy="115196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5912" y="1505414"/>
            <a:ext cx="10196358" cy="45444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u="sng" dirty="0">
                <a:latin typeface="Calibri" panose="020F0502020204030204" pitchFamily="34" charset="0"/>
                <a:cs typeface="Calibri" panose="020F0502020204030204" pitchFamily="34" charset="0"/>
              </a:rPr>
              <a:t>Useful websites</a:t>
            </a: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https://www.littlewandlelettersandsounds.org.uk/resources/for-parents/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  <a:hlinkClick r:id="rId3"/>
            </a:endParaRP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https://www.phonicsplay.co.uk/resources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https://www.topmarks.co.uk/english-games/5-7-years/letters-and-sounds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https://home.oxfordowl.co.uk/reading/learn-to-read-phonics/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5412" y="254020"/>
            <a:ext cx="2502788" cy="125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994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708" y="217818"/>
            <a:ext cx="2785107" cy="1141199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400" b="1" u="sng" dirty="0">
                <a:latin typeface="Calibri" panose="020F0502020204030204" pitchFamily="34" charset="0"/>
                <a:cs typeface="Calibri" panose="020F0502020204030204" pitchFamily="34" charset="0"/>
              </a:rPr>
              <a:t>Reading</a:t>
            </a:r>
          </a:p>
        </p:txBody>
      </p:sp>
      <p:pic>
        <p:nvPicPr>
          <p:cNvPr id="3" name="Shape 129"/>
          <p:cNvPicPr preferRelativeResize="0"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tretch>
            <a:fillRect/>
          </a:stretch>
        </p:blipFill>
        <p:spPr>
          <a:xfrm>
            <a:off x="3446818" y="325535"/>
            <a:ext cx="2671009" cy="1449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E7513F48-7AD2-4C88-B212-0D47BD024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5494" y="3708315"/>
            <a:ext cx="3391910" cy="1766368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98F24295-AB22-4436-B673-021A3CD6C7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2175" y="325536"/>
            <a:ext cx="1831240" cy="18312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708" y="2261458"/>
            <a:ext cx="1067643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New Little Wandle Reading book (decodable book) will be sent home on a Wednesday and returned the following Monday. </a:t>
            </a:r>
          </a:p>
          <a:p>
            <a:pPr marL="457200" indent="-457200">
              <a:buFontTx/>
              <a:buChar char="-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This is a decodable book linked to their phonics ability.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-    Library books – reading for pleasure book.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-   Please ensure all books are returned on </a:t>
            </a:r>
            <a:r>
              <a:rPr lang="en-GB" sz="2800" b="1" u="sng" dirty="0">
                <a:latin typeface="Calibri" panose="020F0502020204030204" pitchFamily="34" charset="0"/>
                <a:cs typeface="Calibri" panose="020F0502020204030204" pitchFamily="34" charset="0"/>
              </a:rPr>
              <a:t>Monday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.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7480" y="314587"/>
            <a:ext cx="2470612" cy="1195431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300" b="1" u="sng" dirty="0" err="1">
                <a:latin typeface="Calibri" panose="020F0502020204030204" pitchFamily="34" charset="0"/>
                <a:cs typeface="Calibri" panose="020F0502020204030204" pitchFamily="34" charset="0"/>
              </a:rPr>
              <a:t>Maths</a:t>
            </a:r>
            <a:b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</a:b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480" y="1592900"/>
            <a:ext cx="10196358" cy="49505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Useful websites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https://play.ttrockstars.com/auth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logins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https://www.topmarks.co.uk/maths-games/5-7-years/counting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954F72"/>
              </a:solidFill>
              <a:latin typeface="Calibri" panose="020F0502020204030204" pitchFamily="34" charset="0"/>
              <a:cs typeface="Calibri" panose="020F0502020204030204" pitchFamily="34" charset="0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https://www.ictgames.co.uk</a:t>
            </a:r>
            <a:r>
              <a:rPr lang="en-GB" sz="2400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  <a:hlinkClick r:id="rId5"/>
            </a:endParaRP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https://whiterosemaths.com/homelearning/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https://whiterosemaths.com/resources/1-minute-maths#download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9933" y="135336"/>
            <a:ext cx="2900625" cy="145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46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9124" y="720842"/>
            <a:ext cx="786909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alibri" panose="020F0502020204030204" pitchFamily="34" charset="0"/>
                <a:cs typeface="Calibri" panose="020F0502020204030204" pitchFamily="34" charset="0"/>
              </a:rPr>
              <a:t>P.E.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alibri" panose="020F0502020204030204" pitchFamily="34" charset="0"/>
                <a:cs typeface="Calibri" panose="020F0502020204030204" pitchFamily="34" charset="0"/>
              </a:rPr>
              <a:t>Monday</a:t>
            </a:r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GB" sz="3600" b="1" dirty="0">
                <a:latin typeface="Calibri" panose="020F0502020204030204" pitchFamily="34" charset="0"/>
                <a:cs typeface="Calibri" panose="020F0502020204030204" pitchFamily="34" charset="0"/>
              </a:rPr>
              <a:t>Thursday</a:t>
            </a:r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This half term we will be doing Parkour (indoor) and Basic Ball Skills (outdoor with coach Jason). </a:t>
            </a:r>
          </a:p>
        </p:txBody>
      </p:sp>
      <p:pic>
        <p:nvPicPr>
          <p:cNvPr id="1026" name="Picture 2" descr="Physical education clipart Vectors - Download Free High-Quality Vectors |  Magnific (formerly Freepik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0719" y="418721"/>
            <a:ext cx="2824555" cy="282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0210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9124" y="720842"/>
            <a:ext cx="706754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Comic Sans MS" panose="030F0702030302020204" pitchFamily="66" charset="0"/>
              </a:rPr>
              <a:t>P.E.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b="1" dirty="0">
                <a:latin typeface="Comic Sans MS" panose="030F0702030302020204" pitchFamily="66" charset="0"/>
              </a:rPr>
              <a:t>Monday</a:t>
            </a:r>
            <a:r>
              <a:rPr lang="en-GB" sz="3200" dirty="0">
                <a:latin typeface="Comic Sans MS" panose="030F0702030302020204" pitchFamily="66" charset="0"/>
              </a:rPr>
              <a:t> and </a:t>
            </a:r>
            <a:r>
              <a:rPr lang="en-GB" sz="3200" b="1" dirty="0">
                <a:latin typeface="Comic Sans MS" panose="030F0702030302020204" pitchFamily="66" charset="0"/>
              </a:rPr>
              <a:t>Thursday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This half term we will be doing Parkour and Basic Ball Skills. </a:t>
            </a:r>
          </a:p>
        </p:txBody>
      </p:sp>
      <p:pic>
        <p:nvPicPr>
          <p:cNvPr id="1026" name="Picture 2" descr="Physical education clipart Vectors - Download Free High-Quality Vectors |  Magnific (formerly Freepik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499" y="418721"/>
            <a:ext cx="3533775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6A8BDE0-95B8-FD8B-E711-B76738B88B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862" y="299163"/>
            <a:ext cx="11344275" cy="599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008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01625" y="296863"/>
            <a:ext cx="3725091" cy="1449387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GB" sz="4000" b="1" u="sng" dirty="0">
                <a:latin typeface="Calibri" panose="020F0502020204030204" pitchFamily="34" charset="0"/>
                <a:cs typeface="Calibri" panose="020F0502020204030204" pitchFamily="34" charset="0"/>
              </a:rPr>
              <a:t>Office email:</a:t>
            </a:r>
          </a:p>
        </p:txBody>
      </p:sp>
      <p:sp>
        <p:nvSpPr>
          <p:cNvPr id="30722" name="Rectangle 3"/>
          <p:cNvSpPr>
            <a:spLocks noGrp="1"/>
          </p:cNvSpPr>
          <p:nvPr>
            <p:ph type="body" idx="4294967295"/>
          </p:nvPr>
        </p:nvSpPr>
        <p:spPr>
          <a:xfrm>
            <a:off x="301625" y="1450975"/>
            <a:ext cx="10556875" cy="4054475"/>
          </a:xfrm>
        </p:spPr>
        <p:txBody>
          <a:bodyPr>
            <a:normAutofit/>
          </a:bodyPr>
          <a:lstStyle/>
          <a:p>
            <a:pPr eaLnBrk="1" hangingPunct="1"/>
            <a:endParaRPr lang="en-GB" sz="2400" dirty="0"/>
          </a:p>
          <a:p>
            <a:pPr marL="0" indent="0" eaLnBrk="1" hangingPunct="1">
              <a:buNone/>
            </a:pP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Admin@essendon.herts.sch.uk</a:t>
            </a:r>
            <a:endParaRPr lang="en-GB" sz="36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endParaRPr lang="en-GB" sz="3600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 eaLnBrk="1" hangingPunct="1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 eaLnBrk="1" hangingPunct="1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eaLnBrk="1" hangingPunct="1"/>
            <a:endParaRPr lang="en-GB" sz="2400" dirty="0"/>
          </a:p>
          <a:p>
            <a:pPr eaLnBrk="1" hangingPunct="1"/>
            <a:endParaRPr lang="en-GB" sz="2400" dirty="0"/>
          </a:p>
          <a:p>
            <a:pPr eaLnBrk="1" hangingPunct="1"/>
            <a:endParaRPr lang="en-GB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416</TotalTime>
  <Words>290</Words>
  <Application>Microsoft Office PowerPoint</Application>
  <PresentationFormat>Widescreen</PresentationFormat>
  <Paragraphs>54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Welcome to Emerald  Year 1 &amp; 2</vt:lpstr>
      <vt:lpstr>Teaching staff </vt:lpstr>
      <vt:lpstr>PowerPoint Presentation</vt:lpstr>
      <vt:lpstr>KS1 Expectations </vt:lpstr>
      <vt:lpstr> </vt:lpstr>
      <vt:lpstr>Reading</vt:lpstr>
      <vt:lpstr>Maths  </vt:lpstr>
      <vt:lpstr>PowerPoint Presentation</vt:lpstr>
      <vt:lpstr>PowerPoint Presentation</vt:lpstr>
      <vt:lpstr>Office email: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Parents Meeting</dc:title>
  <dc:creator>Tracy O'Connor</dc:creator>
  <cp:lastModifiedBy>Deanne Wing</cp:lastModifiedBy>
  <cp:revision>59</cp:revision>
  <dcterms:created xsi:type="dcterms:W3CDTF">2020-07-05T15:32:09Z</dcterms:created>
  <dcterms:modified xsi:type="dcterms:W3CDTF">2026-09-23T11:49:42Z</dcterms:modified>
</cp:coreProperties>
</file>