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3" r:id="rId3"/>
    <p:sldId id="257" r:id="rId4"/>
    <p:sldId id="284" r:id="rId5"/>
    <p:sldId id="285" r:id="rId6"/>
    <p:sldId id="295" r:id="rId7"/>
    <p:sldId id="287" r:id="rId8"/>
    <p:sldId id="258" r:id="rId9"/>
    <p:sldId id="299" r:id="rId10"/>
    <p:sldId id="298" r:id="rId11"/>
    <p:sldId id="260" r:id="rId12"/>
    <p:sldId id="297" r:id="rId13"/>
    <p:sldId id="275" r:id="rId14"/>
    <p:sldId id="271" r:id="rId15"/>
    <p:sldId id="273" r:id="rId16"/>
    <p:sldId id="272" r:id="rId17"/>
    <p:sldId id="276" r:id="rId18"/>
    <p:sldId id="270" r:id="rId19"/>
    <p:sldId id="289" r:id="rId20"/>
    <p:sldId id="265" r:id="rId21"/>
    <p:sldId id="300" r:id="rId22"/>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96" userDrawn="1">
          <p15:clr>
            <a:srgbClr val="A4A3A4"/>
          </p15:clr>
        </p15:guide>
        <p15:guide id="2" pos="73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0074" autoAdjust="0"/>
    <p:restoredTop sz="94660"/>
  </p:normalViewPr>
  <p:slideViewPr>
    <p:cSldViewPr snapToGrid="0">
      <p:cViewPr varScale="1">
        <p:scale>
          <a:sx n="103" d="100"/>
          <a:sy n="103" d="100"/>
        </p:scale>
        <p:origin x="138" y="378"/>
      </p:cViewPr>
      <p:guideLst>
        <p:guide orient="horz" pos="96"/>
        <p:guide pos="735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B3532-4AC1-4D4E-BA5A-CE1ABEFB6951}"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1C44684-0CA6-490C-B0CC-2ACB3B62EB88}">
      <dgm:prSet/>
      <dgm:spPr/>
      <dgm:t>
        <a:bodyPr/>
        <a:lstStyle/>
        <a:p>
          <a:r>
            <a:rPr lang="en-GB"/>
            <a:t>-sharing the transition activities with your child</a:t>
          </a:r>
          <a:endParaRPr lang="en-US"/>
        </a:p>
      </dgm:t>
    </dgm:pt>
    <dgm:pt modelId="{5AFFA62D-65A9-4108-9066-1271CB183ED1}" type="parTrans" cxnId="{E0DAEA63-CB44-4880-8859-37601AB73216}">
      <dgm:prSet/>
      <dgm:spPr/>
      <dgm:t>
        <a:bodyPr/>
        <a:lstStyle/>
        <a:p>
          <a:endParaRPr lang="en-US"/>
        </a:p>
      </dgm:t>
    </dgm:pt>
    <dgm:pt modelId="{B6CFB925-604A-478E-B5D8-7917416524CC}" type="sibTrans" cxnId="{E0DAEA63-CB44-4880-8859-37601AB73216}">
      <dgm:prSet/>
      <dgm:spPr/>
      <dgm:t>
        <a:bodyPr/>
        <a:lstStyle/>
        <a:p>
          <a:endParaRPr lang="en-US"/>
        </a:p>
      </dgm:t>
    </dgm:pt>
    <dgm:pt modelId="{2F524B13-71C0-466D-A531-DF848186DF2C}">
      <dgm:prSet/>
      <dgm:spPr/>
      <dgm:t>
        <a:bodyPr/>
        <a:lstStyle/>
        <a:p>
          <a:r>
            <a:rPr lang="en-GB"/>
            <a:t>-reading with your child  </a:t>
          </a:r>
          <a:endParaRPr lang="en-US"/>
        </a:p>
      </dgm:t>
    </dgm:pt>
    <dgm:pt modelId="{069F53B8-F755-46B3-A99F-D6258E77F9F3}" type="parTrans" cxnId="{9DACD619-2FD7-479B-9191-668B04960BF1}">
      <dgm:prSet/>
      <dgm:spPr/>
      <dgm:t>
        <a:bodyPr/>
        <a:lstStyle/>
        <a:p>
          <a:endParaRPr lang="en-US"/>
        </a:p>
      </dgm:t>
    </dgm:pt>
    <dgm:pt modelId="{43ECFCE4-BC75-4F4E-8721-D641CCC47275}" type="sibTrans" cxnId="{9DACD619-2FD7-479B-9191-668B04960BF1}">
      <dgm:prSet/>
      <dgm:spPr/>
      <dgm:t>
        <a:bodyPr/>
        <a:lstStyle/>
        <a:p>
          <a:endParaRPr lang="en-US"/>
        </a:p>
      </dgm:t>
    </dgm:pt>
    <dgm:pt modelId="{A5267A76-8D86-4E04-A719-3165A95A3277}">
      <dgm:prSet/>
      <dgm:spPr/>
      <dgm:t>
        <a:bodyPr/>
        <a:lstStyle/>
        <a:p>
          <a:r>
            <a:rPr lang="en-GB" dirty="0"/>
            <a:t>-completing getting to know you activities on Tapestry</a:t>
          </a:r>
          <a:endParaRPr lang="en-US" dirty="0"/>
        </a:p>
      </dgm:t>
    </dgm:pt>
    <dgm:pt modelId="{871586BE-4CF2-44F3-954B-D6BA803F0428}" type="parTrans" cxnId="{86E43529-7F2A-407C-B738-E71EBB7E7F62}">
      <dgm:prSet/>
      <dgm:spPr/>
      <dgm:t>
        <a:bodyPr/>
        <a:lstStyle/>
        <a:p>
          <a:endParaRPr lang="en-US"/>
        </a:p>
      </dgm:t>
    </dgm:pt>
    <dgm:pt modelId="{15771CA2-55F9-492F-9B28-5C39BA2A4FD3}" type="sibTrans" cxnId="{86E43529-7F2A-407C-B738-E71EBB7E7F62}">
      <dgm:prSet/>
      <dgm:spPr/>
      <dgm:t>
        <a:bodyPr/>
        <a:lstStyle/>
        <a:p>
          <a:endParaRPr lang="en-US"/>
        </a:p>
      </dgm:t>
    </dgm:pt>
    <dgm:pt modelId="{88635131-8AEB-4943-91DF-CD94E88C512A}">
      <dgm:prSet/>
      <dgm:spPr/>
      <dgm:t>
        <a:bodyPr/>
        <a:lstStyle/>
        <a:p>
          <a:r>
            <a:rPr lang="en-GB"/>
            <a:t>-preparing them for independence</a:t>
          </a:r>
          <a:endParaRPr lang="en-US"/>
        </a:p>
      </dgm:t>
    </dgm:pt>
    <dgm:pt modelId="{3DF3013E-F325-41E0-A8BD-C2ECC1ECCF9D}" type="parTrans" cxnId="{01224B55-BA54-4D2F-92C7-7F3451234368}">
      <dgm:prSet/>
      <dgm:spPr/>
      <dgm:t>
        <a:bodyPr/>
        <a:lstStyle/>
        <a:p>
          <a:endParaRPr lang="en-US"/>
        </a:p>
      </dgm:t>
    </dgm:pt>
    <dgm:pt modelId="{49438DAB-6D62-4878-943A-D637F9A50387}" type="sibTrans" cxnId="{01224B55-BA54-4D2F-92C7-7F3451234368}">
      <dgm:prSet/>
      <dgm:spPr/>
      <dgm:t>
        <a:bodyPr/>
        <a:lstStyle/>
        <a:p>
          <a:endParaRPr lang="en-US"/>
        </a:p>
      </dgm:t>
    </dgm:pt>
    <dgm:pt modelId="{BBB23BD3-0D92-47FF-A8D7-CA6D3B8638C5}">
      <dgm:prSet/>
      <dgm:spPr/>
      <dgm:t>
        <a:bodyPr/>
        <a:lstStyle/>
        <a:p>
          <a:r>
            <a:rPr lang="en-GB"/>
            <a:t>-talking about this next step!</a:t>
          </a:r>
          <a:endParaRPr lang="en-US"/>
        </a:p>
      </dgm:t>
    </dgm:pt>
    <dgm:pt modelId="{8EEB6086-83CD-4097-BC2D-0F039D114CBD}" type="parTrans" cxnId="{0824B633-E526-4722-A4DB-3E3ED77B4C28}">
      <dgm:prSet/>
      <dgm:spPr/>
      <dgm:t>
        <a:bodyPr/>
        <a:lstStyle/>
        <a:p>
          <a:endParaRPr lang="en-US"/>
        </a:p>
      </dgm:t>
    </dgm:pt>
    <dgm:pt modelId="{ECB0D540-8BAE-4EA9-9C24-6969CD6060B7}" type="sibTrans" cxnId="{0824B633-E526-4722-A4DB-3E3ED77B4C28}">
      <dgm:prSet/>
      <dgm:spPr/>
      <dgm:t>
        <a:bodyPr/>
        <a:lstStyle/>
        <a:p>
          <a:endParaRPr lang="en-US"/>
        </a:p>
      </dgm:t>
    </dgm:pt>
    <dgm:pt modelId="{82830455-01B8-4CAB-AC92-BD8A435494EC}" type="pres">
      <dgm:prSet presAssocID="{319B3532-4AC1-4D4E-BA5A-CE1ABEFB6951}" presName="diagram" presStyleCnt="0">
        <dgm:presLayoutVars>
          <dgm:dir/>
          <dgm:resizeHandles val="exact"/>
        </dgm:presLayoutVars>
      </dgm:prSet>
      <dgm:spPr/>
      <dgm:t>
        <a:bodyPr/>
        <a:lstStyle/>
        <a:p>
          <a:endParaRPr lang="en-US"/>
        </a:p>
      </dgm:t>
    </dgm:pt>
    <dgm:pt modelId="{6E12106C-D4E7-499D-88A8-515EBB152F6B}" type="pres">
      <dgm:prSet presAssocID="{91C44684-0CA6-490C-B0CC-2ACB3B62EB88}" presName="node" presStyleLbl="node1" presStyleIdx="0" presStyleCnt="5">
        <dgm:presLayoutVars>
          <dgm:bulletEnabled val="1"/>
        </dgm:presLayoutVars>
      </dgm:prSet>
      <dgm:spPr/>
      <dgm:t>
        <a:bodyPr/>
        <a:lstStyle/>
        <a:p>
          <a:endParaRPr lang="en-US"/>
        </a:p>
      </dgm:t>
    </dgm:pt>
    <dgm:pt modelId="{5CA6A46C-2F83-4202-A8CD-B200B9DC498A}" type="pres">
      <dgm:prSet presAssocID="{B6CFB925-604A-478E-B5D8-7917416524CC}" presName="sibTrans" presStyleCnt="0"/>
      <dgm:spPr/>
    </dgm:pt>
    <dgm:pt modelId="{7BF6C804-5795-48E0-AEAB-7D1BB9DBE2EA}" type="pres">
      <dgm:prSet presAssocID="{2F524B13-71C0-466D-A531-DF848186DF2C}" presName="node" presStyleLbl="node1" presStyleIdx="1" presStyleCnt="5">
        <dgm:presLayoutVars>
          <dgm:bulletEnabled val="1"/>
        </dgm:presLayoutVars>
      </dgm:prSet>
      <dgm:spPr/>
      <dgm:t>
        <a:bodyPr/>
        <a:lstStyle/>
        <a:p>
          <a:endParaRPr lang="en-US"/>
        </a:p>
      </dgm:t>
    </dgm:pt>
    <dgm:pt modelId="{D900D663-C569-4892-8DE4-7B840133DA7D}" type="pres">
      <dgm:prSet presAssocID="{43ECFCE4-BC75-4F4E-8721-D641CCC47275}" presName="sibTrans" presStyleCnt="0"/>
      <dgm:spPr/>
    </dgm:pt>
    <dgm:pt modelId="{F7E46F1D-5545-48C8-8E54-7509A86093CC}" type="pres">
      <dgm:prSet presAssocID="{A5267A76-8D86-4E04-A719-3165A95A3277}" presName="node" presStyleLbl="node1" presStyleIdx="2" presStyleCnt="5">
        <dgm:presLayoutVars>
          <dgm:bulletEnabled val="1"/>
        </dgm:presLayoutVars>
      </dgm:prSet>
      <dgm:spPr/>
      <dgm:t>
        <a:bodyPr/>
        <a:lstStyle/>
        <a:p>
          <a:endParaRPr lang="en-US"/>
        </a:p>
      </dgm:t>
    </dgm:pt>
    <dgm:pt modelId="{17966990-472F-4A93-8FC9-E8F6B6E0CB87}" type="pres">
      <dgm:prSet presAssocID="{15771CA2-55F9-492F-9B28-5C39BA2A4FD3}" presName="sibTrans" presStyleCnt="0"/>
      <dgm:spPr/>
    </dgm:pt>
    <dgm:pt modelId="{CEDEAF6C-D577-49D3-9D75-4FD6B125F59F}" type="pres">
      <dgm:prSet presAssocID="{88635131-8AEB-4943-91DF-CD94E88C512A}" presName="node" presStyleLbl="node1" presStyleIdx="3" presStyleCnt="5">
        <dgm:presLayoutVars>
          <dgm:bulletEnabled val="1"/>
        </dgm:presLayoutVars>
      </dgm:prSet>
      <dgm:spPr/>
      <dgm:t>
        <a:bodyPr/>
        <a:lstStyle/>
        <a:p>
          <a:endParaRPr lang="en-US"/>
        </a:p>
      </dgm:t>
    </dgm:pt>
    <dgm:pt modelId="{1765CC09-5460-4C3E-92CE-9E595518E7E9}" type="pres">
      <dgm:prSet presAssocID="{49438DAB-6D62-4878-943A-D637F9A50387}" presName="sibTrans" presStyleCnt="0"/>
      <dgm:spPr/>
    </dgm:pt>
    <dgm:pt modelId="{70523EC8-1E5E-4A66-AC2A-4D7BAA1351D8}" type="pres">
      <dgm:prSet presAssocID="{BBB23BD3-0D92-47FF-A8D7-CA6D3B8638C5}" presName="node" presStyleLbl="node1" presStyleIdx="4" presStyleCnt="5">
        <dgm:presLayoutVars>
          <dgm:bulletEnabled val="1"/>
        </dgm:presLayoutVars>
      </dgm:prSet>
      <dgm:spPr/>
      <dgm:t>
        <a:bodyPr/>
        <a:lstStyle/>
        <a:p>
          <a:endParaRPr lang="en-US"/>
        </a:p>
      </dgm:t>
    </dgm:pt>
  </dgm:ptLst>
  <dgm:cxnLst>
    <dgm:cxn modelId="{26E35120-E694-4F57-B045-AAFF474F5853}" type="presOf" srcId="{91C44684-0CA6-490C-B0CC-2ACB3B62EB88}" destId="{6E12106C-D4E7-499D-88A8-515EBB152F6B}" srcOrd="0" destOrd="0" presId="urn:microsoft.com/office/officeart/2005/8/layout/default"/>
    <dgm:cxn modelId="{E0DAEA63-CB44-4880-8859-37601AB73216}" srcId="{319B3532-4AC1-4D4E-BA5A-CE1ABEFB6951}" destId="{91C44684-0CA6-490C-B0CC-2ACB3B62EB88}" srcOrd="0" destOrd="0" parTransId="{5AFFA62D-65A9-4108-9066-1271CB183ED1}" sibTransId="{B6CFB925-604A-478E-B5D8-7917416524CC}"/>
    <dgm:cxn modelId="{8CC4F161-8067-4BD8-8A62-B8EDEF748372}" type="presOf" srcId="{2F524B13-71C0-466D-A531-DF848186DF2C}" destId="{7BF6C804-5795-48E0-AEAB-7D1BB9DBE2EA}" srcOrd="0" destOrd="0" presId="urn:microsoft.com/office/officeart/2005/8/layout/default"/>
    <dgm:cxn modelId="{9DACD619-2FD7-479B-9191-668B04960BF1}" srcId="{319B3532-4AC1-4D4E-BA5A-CE1ABEFB6951}" destId="{2F524B13-71C0-466D-A531-DF848186DF2C}" srcOrd="1" destOrd="0" parTransId="{069F53B8-F755-46B3-A99F-D6258E77F9F3}" sibTransId="{43ECFCE4-BC75-4F4E-8721-D641CCC47275}"/>
    <dgm:cxn modelId="{01224B55-BA54-4D2F-92C7-7F3451234368}" srcId="{319B3532-4AC1-4D4E-BA5A-CE1ABEFB6951}" destId="{88635131-8AEB-4943-91DF-CD94E88C512A}" srcOrd="3" destOrd="0" parTransId="{3DF3013E-F325-41E0-A8BD-C2ECC1ECCF9D}" sibTransId="{49438DAB-6D62-4878-943A-D637F9A50387}"/>
    <dgm:cxn modelId="{4A7C2BF9-2049-4B6A-9F43-79AA8FB2D05F}" type="presOf" srcId="{BBB23BD3-0D92-47FF-A8D7-CA6D3B8638C5}" destId="{70523EC8-1E5E-4A66-AC2A-4D7BAA1351D8}" srcOrd="0" destOrd="0" presId="urn:microsoft.com/office/officeart/2005/8/layout/default"/>
    <dgm:cxn modelId="{0824B633-E526-4722-A4DB-3E3ED77B4C28}" srcId="{319B3532-4AC1-4D4E-BA5A-CE1ABEFB6951}" destId="{BBB23BD3-0D92-47FF-A8D7-CA6D3B8638C5}" srcOrd="4" destOrd="0" parTransId="{8EEB6086-83CD-4097-BC2D-0F039D114CBD}" sibTransId="{ECB0D540-8BAE-4EA9-9C24-6969CD6060B7}"/>
    <dgm:cxn modelId="{67A0078A-2401-4F58-86B3-ABF04A6D8A57}" type="presOf" srcId="{88635131-8AEB-4943-91DF-CD94E88C512A}" destId="{CEDEAF6C-D577-49D3-9D75-4FD6B125F59F}" srcOrd="0" destOrd="0" presId="urn:microsoft.com/office/officeart/2005/8/layout/default"/>
    <dgm:cxn modelId="{61E9D277-DB74-4F30-BE52-26E114ADD723}" type="presOf" srcId="{A5267A76-8D86-4E04-A719-3165A95A3277}" destId="{F7E46F1D-5545-48C8-8E54-7509A86093CC}" srcOrd="0" destOrd="0" presId="urn:microsoft.com/office/officeart/2005/8/layout/default"/>
    <dgm:cxn modelId="{86E43529-7F2A-407C-B738-E71EBB7E7F62}" srcId="{319B3532-4AC1-4D4E-BA5A-CE1ABEFB6951}" destId="{A5267A76-8D86-4E04-A719-3165A95A3277}" srcOrd="2" destOrd="0" parTransId="{871586BE-4CF2-44F3-954B-D6BA803F0428}" sibTransId="{15771CA2-55F9-492F-9B28-5C39BA2A4FD3}"/>
    <dgm:cxn modelId="{68457E4C-1FE7-4CB9-8FDD-EA094E6BC319}" type="presOf" srcId="{319B3532-4AC1-4D4E-BA5A-CE1ABEFB6951}" destId="{82830455-01B8-4CAB-AC92-BD8A435494EC}" srcOrd="0" destOrd="0" presId="urn:microsoft.com/office/officeart/2005/8/layout/default"/>
    <dgm:cxn modelId="{A57AC122-666B-4EC2-8C81-BFDFF19D0C40}" type="presParOf" srcId="{82830455-01B8-4CAB-AC92-BD8A435494EC}" destId="{6E12106C-D4E7-499D-88A8-515EBB152F6B}" srcOrd="0" destOrd="0" presId="urn:microsoft.com/office/officeart/2005/8/layout/default"/>
    <dgm:cxn modelId="{3DD2D74B-F946-4443-97D8-BD6B5C7DB29E}" type="presParOf" srcId="{82830455-01B8-4CAB-AC92-BD8A435494EC}" destId="{5CA6A46C-2F83-4202-A8CD-B200B9DC498A}" srcOrd="1" destOrd="0" presId="urn:microsoft.com/office/officeart/2005/8/layout/default"/>
    <dgm:cxn modelId="{502EEDE8-1D81-468D-96DA-617D717A45E2}" type="presParOf" srcId="{82830455-01B8-4CAB-AC92-BD8A435494EC}" destId="{7BF6C804-5795-48E0-AEAB-7D1BB9DBE2EA}" srcOrd="2" destOrd="0" presId="urn:microsoft.com/office/officeart/2005/8/layout/default"/>
    <dgm:cxn modelId="{36787A51-FDEE-4DBF-8263-F3DA9B10B830}" type="presParOf" srcId="{82830455-01B8-4CAB-AC92-BD8A435494EC}" destId="{D900D663-C569-4892-8DE4-7B840133DA7D}" srcOrd="3" destOrd="0" presId="urn:microsoft.com/office/officeart/2005/8/layout/default"/>
    <dgm:cxn modelId="{183774E0-5510-4F0F-8E43-29FFDD531D32}" type="presParOf" srcId="{82830455-01B8-4CAB-AC92-BD8A435494EC}" destId="{F7E46F1D-5545-48C8-8E54-7509A86093CC}" srcOrd="4" destOrd="0" presId="urn:microsoft.com/office/officeart/2005/8/layout/default"/>
    <dgm:cxn modelId="{E97E9ADA-971F-4A8B-9012-2395328B56DF}" type="presParOf" srcId="{82830455-01B8-4CAB-AC92-BD8A435494EC}" destId="{17966990-472F-4A93-8FC9-E8F6B6E0CB87}" srcOrd="5" destOrd="0" presId="urn:microsoft.com/office/officeart/2005/8/layout/default"/>
    <dgm:cxn modelId="{232C523A-4413-42C6-B834-1F9437CA98B3}" type="presParOf" srcId="{82830455-01B8-4CAB-AC92-BD8A435494EC}" destId="{CEDEAF6C-D577-49D3-9D75-4FD6B125F59F}" srcOrd="6" destOrd="0" presId="urn:microsoft.com/office/officeart/2005/8/layout/default"/>
    <dgm:cxn modelId="{33D1524D-149C-431F-87A9-D5FE146CD3F5}" type="presParOf" srcId="{82830455-01B8-4CAB-AC92-BD8A435494EC}" destId="{1765CC09-5460-4C3E-92CE-9E595518E7E9}" srcOrd="7" destOrd="0" presId="urn:microsoft.com/office/officeart/2005/8/layout/default"/>
    <dgm:cxn modelId="{671F78EB-2A61-44ED-9259-0A51DAFA29F7}" type="presParOf" srcId="{82830455-01B8-4CAB-AC92-BD8A435494EC}" destId="{70523EC8-1E5E-4A66-AC2A-4D7BAA1351D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2106C-D4E7-499D-88A8-515EBB152F6B}">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a:t>-sharing the transition activities with your child</a:t>
          </a:r>
          <a:endParaRPr lang="en-US" sz="2700" kern="1200"/>
        </a:p>
      </dsp:txBody>
      <dsp:txXfrm>
        <a:off x="377190" y="3160"/>
        <a:ext cx="2907506" cy="1744503"/>
      </dsp:txXfrm>
    </dsp:sp>
    <dsp:sp modelId="{7BF6C804-5795-48E0-AEAB-7D1BB9DBE2EA}">
      <dsp:nvSpPr>
        <dsp:cNvPr id="0" name=""/>
        <dsp:cNvSpPr/>
      </dsp:nvSpPr>
      <dsp:spPr>
        <a:xfrm>
          <a:off x="3575446" y="3160"/>
          <a:ext cx="2907506" cy="174450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a:t>-reading with your child  </a:t>
          </a:r>
          <a:endParaRPr lang="en-US" sz="2700" kern="1200"/>
        </a:p>
      </dsp:txBody>
      <dsp:txXfrm>
        <a:off x="3575446" y="3160"/>
        <a:ext cx="2907506" cy="1744503"/>
      </dsp:txXfrm>
    </dsp:sp>
    <dsp:sp modelId="{F7E46F1D-5545-48C8-8E54-7509A86093CC}">
      <dsp:nvSpPr>
        <dsp:cNvPr id="0" name=""/>
        <dsp:cNvSpPr/>
      </dsp:nvSpPr>
      <dsp:spPr>
        <a:xfrm>
          <a:off x="6773703"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dirty="0"/>
            <a:t>-completing getting to know you activities on Tapestry</a:t>
          </a:r>
          <a:endParaRPr lang="en-US" sz="2700" kern="1200" dirty="0"/>
        </a:p>
      </dsp:txBody>
      <dsp:txXfrm>
        <a:off x="6773703" y="3160"/>
        <a:ext cx="2907506" cy="1744503"/>
      </dsp:txXfrm>
    </dsp:sp>
    <dsp:sp modelId="{CEDEAF6C-D577-49D3-9D75-4FD6B125F59F}">
      <dsp:nvSpPr>
        <dsp:cNvPr id="0" name=""/>
        <dsp:cNvSpPr/>
      </dsp:nvSpPr>
      <dsp:spPr>
        <a:xfrm>
          <a:off x="1976318" y="2038415"/>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a:t>-preparing them for independence</a:t>
          </a:r>
          <a:endParaRPr lang="en-US" sz="2700" kern="1200"/>
        </a:p>
      </dsp:txBody>
      <dsp:txXfrm>
        <a:off x="1976318" y="2038415"/>
        <a:ext cx="2907506" cy="1744503"/>
      </dsp:txXfrm>
    </dsp:sp>
    <dsp:sp modelId="{70523EC8-1E5E-4A66-AC2A-4D7BAA1351D8}">
      <dsp:nvSpPr>
        <dsp:cNvPr id="0" name=""/>
        <dsp:cNvSpPr/>
      </dsp:nvSpPr>
      <dsp:spPr>
        <a:xfrm>
          <a:off x="5174575" y="2038415"/>
          <a:ext cx="2907506" cy="174450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kern="1200"/>
            <a:t>-talking about this next step!</a:t>
          </a:r>
          <a:endParaRPr lang="en-US" sz="2700" kern="1200"/>
        </a:p>
      </dsp:txBody>
      <dsp:txXfrm>
        <a:off x="5174575" y="2038415"/>
        <a:ext cx="2907506" cy="174450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79F8194F-4C36-41BD-AF9C-70939BE8B805}" type="datetimeFigureOut">
              <a:rPr lang="en-US"/>
              <a:pPr>
                <a:defRPr/>
              </a:pPr>
              <a:t>9/7/2022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972DAE9-6D82-4BCE-ACED-661BD94BEF8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B8E9B39-5A10-4BEA-9C9C-05F081955BA9}" type="datetimeFigureOut">
              <a:rPr lang="en-US"/>
              <a:pPr>
                <a:defRPr/>
              </a:pPr>
              <a:t>9/7/2022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E8A074-3DEC-4721-A671-DEB05E4A42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D44A7A62-A130-4221-B616-B20DDF044194}" type="datetimeFigureOut">
              <a:rPr lang="en-US"/>
              <a:pPr>
                <a:defRPr/>
              </a:pPr>
              <a:t>9/7/2022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7DA5623-D8EB-445A-9936-E8151A55128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E33D99-739A-4506-BB7D-BC28E1D35C3E}" type="datetimeFigureOut">
              <a:rPr lang="en-US"/>
              <a:pPr>
                <a:defRPr/>
              </a:pPr>
              <a:t>9/7/2022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C86A8DB-664B-49F8-BEDC-455B15043A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CD88576-04D5-43EE-B2C2-9C5B527B6C1D}" type="datetimeFigureOut">
              <a:rPr lang="en-US"/>
              <a:pPr>
                <a:defRPr/>
              </a:pPr>
              <a:t>9/7/2022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CA2DD3-8DC7-41DD-9CE8-5777C567A8E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2B22B060-395D-48A1-B6F4-DE4964105D70}" type="datetimeFigureOut">
              <a:rPr lang="en-US"/>
              <a:pPr>
                <a:defRPr/>
              </a:pPr>
              <a:t>9/7/2022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3B5AF6-A3C9-4743-91F2-3763B0E6CED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8E717D7-5719-45D3-A1F5-DA380325A1FA}" type="datetimeFigureOut">
              <a:rPr lang="en-US"/>
              <a:pPr>
                <a:defRPr/>
              </a:pPr>
              <a:t>9/7/2022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676929-1E08-4E0D-A5BD-740E83AF75A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C24CAFF-163D-4A8A-8D1D-0F03A51C4675}" type="datetimeFigureOut">
              <a:rPr lang="en-US"/>
              <a:pPr>
                <a:defRPr/>
              </a:pPr>
              <a:t>9/7/2022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82D7769-95E8-49DA-A776-23C49647AD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E51EF9DE-A08E-46FA-89B1-1EA1CF6D4BF2}" type="datetimeFigureOut">
              <a:rPr lang="en-US"/>
              <a:pPr>
                <a:defRPr/>
              </a:pPr>
              <a:t>9/7/2022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AFD6CBC-636F-48D4-A0B6-84724491C84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p:cNvSpPr>
            <a:spLocks noGrp="1"/>
          </p:cNvSpPr>
          <p:nvPr>
            <p:ph type="dt" sz="half" idx="10"/>
          </p:nvPr>
        </p:nvSpPr>
        <p:spPr/>
        <p:txBody>
          <a:bodyPr/>
          <a:lstStyle>
            <a:lvl1pPr>
              <a:defRPr/>
            </a:lvl1pPr>
          </a:lstStyle>
          <a:p>
            <a:pPr>
              <a:defRPr/>
            </a:pPr>
            <a:fld id="{DEE1D51A-74CA-480C-8A2A-C89725221838}" type="datetimeFigureOut">
              <a:rPr lang="en-US"/>
              <a:pPr>
                <a:defRPr/>
              </a:pPr>
              <a:t>9/7/2022</a:t>
            </a:fld>
            <a:endParaRPr lang="en-US"/>
          </a:p>
        </p:txBody>
      </p:sp>
      <p:sp>
        <p:nvSpPr>
          <p:cNvPr id="5"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p:cNvSpPr>
            <a:spLocks noGrp="1"/>
          </p:cNvSpPr>
          <p:nvPr>
            <p:ph type="sldNum" sz="quarter" idx="12"/>
          </p:nvPr>
        </p:nvSpPr>
        <p:spPr/>
        <p:txBody>
          <a:bodyPr/>
          <a:lstStyle>
            <a:lvl1pPr>
              <a:defRPr/>
            </a:lvl1pPr>
          </a:lstStyle>
          <a:p>
            <a:pPr>
              <a:defRPr/>
            </a:pPr>
            <a:fld id="{C3DD96AC-F978-4724-8173-D51BF1C8FAB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a:xfrm>
            <a:off x="465138" y="6459538"/>
            <a:ext cx="2619375" cy="365125"/>
          </a:xfrm>
        </p:spPr>
        <p:txBody>
          <a:bodyPr/>
          <a:lstStyle>
            <a:lvl1pPr algn="l">
              <a:defRPr/>
            </a:lvl1pPr>
          </a:lstStyle>
          <a:p>
            <a:pPr>
              <a:defRPr/>
            </a:pPr>
            <a:fld id="{4650F62A-3D25-4B4B-B596-E59FD05D3095}" type="datetimeFigureOut">
              <a:rPr lang="en-US"/>
              <a:pPr>
                <a:defRPr/>
              </a:pPr>
              <a:t>9/7/2022</a:t>
            </a:fld>
            <a:endParaRPr lang="en-US"/>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BF3EC1C3-490A-4A40-9ABC-6134EC6F73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69DB5EAD-36C6-41B0-BBD3-C8F99038F2AB}" type="datetimeFigureOut">
              <a:rPr lang="en-US"/>
              <a:pPr>
                <a:defRPr/>
              </a:pPr>
              <a:t>9/7/2022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CEFB53C9-40C8-4115-8D3B-770939EB717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fontAlgn="auto">
              <a:spcBef>
                <a:spcPts val="0"/>
              </a:spcBef>
              <a:spcAft>
                <a:spcPts val="0"/>
              </a:spcAft>
              <a:defRPr sz="900">
                <a:solidFill>
                  <a:srgbClr val="FFFFFF"/>
                </a:solidFill>
                <a:latin typeface="+mn-lt"/>
                <a:cs typeface="+mn-cs"/>
              </a:defRPr>
            </a:lvl1pPr>
          </a:lstStyle>
          <a:p>
            <a:pPr>
              <a:defRPr/>
            </a:pPr>
            <a:fld id="{526D3756-E841-452E-B935-FC2DF05D8D8F}" type="datetimeFigureOut">
              <a:rPr lang="en-US"/>
              <a:pPr>
                <a:defRPr/>
              </a:pPr>
              <a:t>9/7/2022</a:t>
            </a:fld>
            <a:endParaRPr lang="en-US"/>
          </a:p>
        </p:txBody>
      </p:sp>
      <p:sp>
        <p:nvSpPr>
          <p:cNvPr id="5"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fontAlgn="auto">
              <a:spcBef>
                <a:spcPts val="0"/>
              </a:spcBef>
              <a:spcAft>
                <a:spcPts val="0"/>
              </a:spcAft>
              <a:defRPr sz="900" cap="all" baseline="0">
                <a:solidFill>
                  <a:srgbClr val="FFFFFF"/>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9901238" y="6459538"/>
            <a:ext cx="1311275" cy="365125"/>
          </a:xfrm>
          <a:prstGeom prst="rect">
            <a:avLst/>
          </a:prstGeom>
        </p:spPr>
        <p:txBody>
          <a:bodyPr vert="horz" lIns="91440" tIns="45720" rIns="91440" bIns="45720" rtlCol="0" anchor="ctr"/>
          <a:lstStyle>
            <a:lvl1pPr algn="r" fontAlgn="auto">
              <a:spcBef>
                <a:spcPts val="0"/>
              </a:spcBef>
              <a:spcAft>
                <a:spcPts val="0"/>
              </a:spcAft>
              <a:defRPr sz="1050">
                <a:solidFill>
                  <a:srgbClr val="FFFFFF"/>
                </a:solidFill>
                <a:latin typeface="+mn-lt"/>
                <a:cs typeface="+mn-cs"/>
              </a:defRPr>
            </a:lvl1pPr>
          </a:lstStyle>
          <a:p>
            <a:pPr>
              <a:defRPr/>
            </a:pPr>
            <a:fld id="{E40AAC96-546E-45BB-AF81-849264756062}" type="slidenum">
              <a:rPr lang="en-US"/>
              <a:pPr>
                <a:defRPr/>
              </a:pPr>
              <a:t>‹#›</a:t>
            </a:fld>
            <a:endParaRPr lang="en-US"/>
          </a:p>
        </p:txBody>
      </p:sp>
      <p:cxnSp>
        <p:nvCxnSpPr>
          <p:cNvPr id="10" name="Straight Connector 9"/>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0" r:id="rId2"/>
    <p:sldLayoutId id="2147483662" r:id="rId3"/>
    <p:sldLayoutId id="2147483659" r:id="rId4"/>
    <p:sldLayoutId id="2147483658" r:id="rId5"/>
    <p:sldLayoutId id="2147483657" r:id="rId6"/>
    <p:sldLayoutId id="2147483663" r:id="rId7"/>
    <p:sldLayoutId id="2147483664" r:id="rId8"/>
    <p:sldLayoutId id="2147483665" r:id="rId9"/>
    <p:sldLayoutId id="2147483656" r:id="rId10"/>
    <p:sldLayoutId id="2147483666" r:id="rId11"/>
    <p:sldLayoutId id="2147483655" r:id="rId12"/>
  </p:sldLayoutIdLst>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itchFamily="34" charset="0"/>
        </a:defRPr>
      </a:lvl2pPr>
      <a:lvl3pPr algn="l" rtl="0" eaLnBrk="0" fontAlgn="base" hangingPunct="0">
        <a:lnSpc>
          <a:spcPct val="85000"/>
        </a:lnSpc>
        <a:spcBef>
          <a:spcPct val="0"/>
        </a:spcBef>
        <a:spcAft>
          <a:spcPct val="0"/>
        </a:spcAft>
        <a:defRPr sz="4800">
          <a:solidFill>
            <a:srgbClr val="404040"/>
          </a:solidFill>
          <a:latin typeface="Calibri Light" pitchFamily="34" charset="0"/>
        </a:defRPr>
      </a:lvl3pPr>
      <a:lvl4pPr algn="l" rtl="0" eaLnBrk="0" fontAlgn="base" hangingPunct="0">
        <a:lnSpc>
          <a:spcPct val="85000"/>
        </a:lnSpc>
        <a:spcBef>
          <a:spcPct val="0"/>
        </a:spcBef>
        <a:spcAft>
          <a:spcPct val="0"/>
        </a:spcAft>
        <a:defRPr sz="4800">
          <a:solidFill>
            <a:srgbClr val="404040"/>
          </a:solidFill>
          <a:latin typeface="Calibri Light" pitchFamily="34" charset="0"/>
        </a:defRPr>
      </a:lvl4pPr>
      <a:lvl5pPr algn="l" rtl="0" eaLnBrk="0" fontAlgn="base" hangingPunct="0">
        <a:lnSpc>
          <a:spcPct val="85000"/>
        </a:lnSpc>
        <a:spcBef>
          <a:spcPct val="0"/>
        </a:spcBef>
        <a:spcAft>
          <a:spcPct val="0"/>
        </a:spcAft>
        <a:defRPr sz="4800">
          <a:solidFill>
            <a:srgbClr val="404040"/>
          </a:solidFill>
          <a:latin typeface="Calibri Light" pitchFamily="34" charset="0"/>
        </a:defRPr>
      </a:lvl5pPr>
      <a:lvl6pPr marL="457200" algn="l" rtl="0" fontAlgn="base">
        <a:lnSpc>
          <a:spcPct val="85000"/>
        </a:lnSpc>
        <a:spcBef>
          <a:spcPct val="0"/>
        </a:spcBef>
        <a:spcAft>
          <a:spcPct val="0"/>
        </a:spcAft>
        <a:defRPr sz="4800">
          <a:solidFill>
            <a:srgbClr val="404040"/>
          </a:solidFill>
          <a:latin typeface="Calibri Light" pitchFamily="34" charset="0"/>
        </a:defRPr>
      </a:lvl6pPr>
      <a:lvl7pPr marL="914400" algn="l" rtl="0" fontAlgn="base">
        <a:lnSpc>
          <a:spcPct val="85000"/>
        </a:lnSpc>
        <a:spcBef>
          <a:spcPct val="0"/>
        </a:spcBef>
        <a:spcAft>
          <a:spcPct val="0"/>
        </a:spcAft>
        <a:defRPr sz="4800">
          <a:solidFill>
            <a:srgbClr val="404040"/>
          </a:solidFill>
          <a:latin typeface="Calibri Light" pitchFamily="34" charset="0"/>
        </a:defRPr>
      </a:lvl7pPr>
      <a:lvl8pPr marL="1371600" algn="l" rtl="0" fontAlgn="base">
        <a:lnSpc>
          <a:spcPct val="85000"/>
        </a:lnSpc>
        <a:spcBef>
          <a:spcPct val="0"/>
        </a:spcBef>
        <a:spcAft>
          <a:spcPct val="0"/>
        </a:spcAft>
        <a:defRPr sz="4800">
          <a:solidFill>
            <a:srgbClr val="404040"/>
          </a:solidFill>
          <a:latin typeface="Calibri Light" pitchFamily="34" charset="0"/>
        </a:defRPr>
      </a:lvl8pPr>
      <a:lvl9pPr marL="1828800" algn="l" rtl="0" fontAlgn="base">
        <a:lnSpc>
          <a:spcPct val="85000"/>
        </a:lnSpc>
        <a:spcBef>
          <a:spcPct val="0"/>
        </a:spcBef>
        <a:spcAft>
          <a:spcPct val="0"/>
        </a:spcAft>
        <a:defRPr sz="4800">
          <a:solidFill>
            <a:srgbClr val="404040"/>
          </a:solidFill>
          <a:latin typeface="Calibri Light"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1.jpg"/><Relationship Id="rId13" Type="http://schemas.openxmlformats.org/officeDocument/2006/relationships/image" Target="../media/image46.jp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png"/><Relationship Id="rId10" Type="http://schemas.openxmlformats.org/officeDocument/2006/relationships/image" Target="../media/image43.jpg"/><Relationship Id="rId4" Type="http://schemas.openxmlformats.org/officeDocument/2006/relationships/image" Target="../media/image37.png"/><Relationship Id="rId9" Type="http://schemas.openxmlformats.org/officeDocument/2006/relationships/image" Target="../media/image42.jp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gif"/></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hyperlink" Target="mailto:pantherswood@essendon.herts.sch.uk"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892168"/>
          </a:xfrm>
        </p:spPr>
        <p:txBody>
          <a:bodyPr numCol="1" anchorCtr="0" compatLnSpc="1">
            <a:prstTxWarp prst="textNoShape">
              <a:avLst/>
            </a:prstTxWarp>
            <a:normAutofit/>
          </a:bodyPr>
          <a:lstStyle/>
          <a:p>
            <a:pPr eaLnBrk="1" hangingPunct="1">
              <a:defRPr/>
            </a:pPr>
            <a:r>
              <a:rPr lang="en-US" dirty="0">
                <a:solidFill>
                  <a:srgbClr val="FFFFFF"/>
                </a:solidFill>
                <a:latin typeface="Comic Sans MS" panose="030F0702030302020204" pitchFamily="66" charset="0"/>
              </a:rPr>
              <a:t>Curriculum</a:t>
            </a:r>
            <a:br>
              <a:rPr lang="en-US" dirty="0">
                <a:solidFill>
                  <a:srgbClr val="FFFFFF"/>
                </a:solidFill>
                <a:latin typeface="Comic Sans MS" panose="030F0702030302020204" pitchFamily="66" charset="0"/>
              </a:rPr>
            </a:br>
            <a:r>
              <a:rPr lang="en-US" dirty="0">
                <a:solidFill>
                  <a:srgbClr val="FFFFFF"/>
                </a:solidFill>
                <a:latin typeface="Comic Sans MS" panose="030F0702030302020204" pitchFamily="66" charset="0"/>
              </a:rPr>
              <a:t>Meeting</a:t>
            </a:r>
          </a:p>
        </p:txBody>
      </p:sp>
      <p:sp>
        <p:nvSpPr>
          <p:cNvPr id="3" name="Subtitle 2"/>
          <p:cNvSpPr>
            <a:spLocks noGrp="1"/>
          </p:cNvSpPr>
          <p:nvPr>
            <p:ph type="subTitle" idx="1"/>
          </p:nvPr>
        </p:nvSpPr>
        <p:spPr>
          <a:xfrm>
            <a:off x="1100051" y="5225240"/>
            <a:ext cx="10058400" cy="1143000"/>
          </a:xfrm>
        </p:spPr>
        <p:txBody>
          <a:bodyPr>
            <a:normAutofit/>
          </a:bodyPr>
          <a:lstStyle/>
          <a:p>
            <a:pPr eaLnBrk="1" hangingPunct="1"/>
            <a:r>
              <a:rPr lang="en-US" sz="4400" b="1" cap="none" dirty="0">
                <a:solidFill>
                  <a:srgbClr val="FFFFFF"/>
                </a:solidFill>
                <a:latin typeface="Comic Sans MS" panose="030F0702030302020204" pitchFamily="66" charset="0"/>
              </a:rPr>
              <a:t>Reception and Nursery</a:t>
            </a:r>
          </a:p>
          <a:p>
            <a:pPr eaLnBrk="1" hangingPunct="1"/>
            <a:endParaRPr lang="en-US" cap="none"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llo Friend!: Amazon.co.uk: Cobb, Rebecca: 9781447250517: Boo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927" y="1638255"/>
            <a:ext cx="1824355" cy="2275205"/>
          </a:xfrm>
          <a:prstGeom prst="rect">
            <a:avLst/>
          </a:prstGeom>
          <a:noFill/>
          <a:ln>
            <a:noFill/>
          </a:ln>
        </p:spPr>
      </p:pic>
      <p:pic>
        <p:nvPicPr>
          <p:cNvPr id="3" name="Picture 2"/>
          <p:cNvPicPr>
            <a:picLocks noChangeAspect="1"/>
          </p:cNvPicPr>
          <p:nvPr/>
        </p:nvPicPr>
        <p:blipFill>
          <a:blip r:embed="rId3"/>
          <a:stretch>
            <a:fillRect/>
          </a:stretch>
        </p:blipFill>
        <p:spPr>
          <a:xfrm>
            <a:off x="1515105" y="563928"/>
            <a:ext cx="8881872" cy="1307592"/>
          </a:xfrm>
          <a:prstGeom prst="rect">
            <a:avLst/>
          </a:prstGeom>
        </p:spPr>
      </p:pic>
      <p:sp>
        <p:nvSpPr>
          <p:cNvPr id="4" name="Text Box 2"/>
          <p:cNvSpPr txBox="1">
            <a:spLocks noChangeArrowheads="1"/>
          </p:cNvSpPr>
          <p:nvPr/>
        </p:nvSpPr>
        <p:spPr bwMode="auto">
          <a:xfrm>
            <a:off x="2835482" y="2098247"/>
            <a:ext cx="7400200" cy="170864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en-GB" sz="1600" b="1" i="1" dirty="0">
                <a:solidFill>
                  <a:srgbClr val="333333"/>
                </a:solidFill>
                <a:effectLst/>
                <a:latin typeface="Candara" panose="020E0502030303020204" pitchFamily="34" charset="0"/>
                <a:ea typeface="Calibri" panose="020F0502020204030204" pitchFamily="34" charset="0"/>
                <a:cs typeface="Arial" panose="020B0604020202020204" pitchFamily="34" charset="0"/>
              </a:rPr>
              <a:t>Hello Friend! </a:t>
            </a:r>
            <a:r>
              <a:rPr lang="en-GB" sz="1600" b="1" dirty="0">
                <a:solidFill>
                  <a:srgbClr val="333333"/>
                </a:solidFill>
                <a:effectLst/>
                <a:latin typeface="Candara" panose="020E0502030303020204" pitchFamily="34" charset="0"/>
                <a:ea typeface="Calibri" panose="020F0502020204030204" pitchFamily="34" charset="0"/>
                <a:cs typeface="Arial" panose="020B0604020202020204" pitchFamily="34" charset="0"/>
              </a:rPr>
              <a:t>tells the story of one big-hearted and enthusiastic little girl who is insistent on making friends with a certain little boy. And why wouldn't he want to be friends with her? She's very good at sharing – even if it's a sandwich that he doesn't like. And she's certain that playing outside is their favourite thing to do, even if he is not so sure. But while he doesn't seem keen on many of the things that she loves to do, there is one thing he's very keen on after all . . . being friends.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p:cNvSpPr txBox="1">
            <a:spLocks noChangeArrowheads="1"/>
          </p:cNvSpPr>
          <p:nvPr/>
        </p:nvSpPr>
        <p:spPr bwMode="auto">
          <a:xfrm>
            <a:off x="1838131" y="4312070"/>
            <a:ext cx="8294913" cy="18211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Rebecca Cobb Books and Book Reviews | LoveReading4Kids"/>
          <p:cNvPicPr/>
          <p:nvPr/>
        </p:nvPicPr>
        <p:blipFill>
          <a:blip r:embed="rId4">
            <a:extLst>
              <a:ext uri="{28A0092B-C50C-407E-A947-70E740481C1C}">
                <a14:useLocalDpi xmlns:a14="http://schemas.microsoft.com/office/drawing/2010/main" val="0"/>
              </a:ext>
            </a:extLst>
          </a:blip>
          <a:srcRect/>
          <a:stretch>
            <a:fillRect/>
          </a:stretch>
        </p:blipFill>
        <p:spPr bwMode="auto">
          <a:xfrm>
            <a:off x="1975121" y="4366996"/>
            <a:ext cx="1668780" cy="1711325"/>
          </a:xfrm>
          <a:prstGeom prst="rect">
            <a:avLst/>
          </a:prstGeom>
          <a:noFill/>
          <a:ln>
            <a:noFill/>
          </a:ln>
        </p:spPr>
      </p:pic>
      <p:sp>
        <p:nvSpPr>
          <p:cNvPr id="7" name="Text Box 6"/>
          <p:cNvSpPr txBox="1"/>
          <p:nvPr/>
        </p:nvSpPr>
        <p:spPr>
          <a:xfrm>
            <a:off x="3858570" y="4474629"/>
            <a:ext cx="6059805" cy="149606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en-GB" sz="1600" b="1" dirty="0">
                <a:solidFill>
                  <a:srgbClr val="4D5156"/>
                </a:solidFill>
                <a:effectLst/>
                <a:latin typeface="Candara" panose="020E0502030303020204" pitchFamily="34" charset="0"/>
                <a:ea typeface="Calibri" panose="020F0502020204030204" pitchFamily="34" charset="0"/>
                <a:cs typeface="Arial" panose="020B0604020202020204" pitchFamily="34" charset="0"/>
              </a:rPr>
              <a:t>Rebecca Cobb is a British children's book illustrator. She grew up in Buckinghamshire and Somerset and now lives in Falmouth. Along with writing and illustrating her own books, she has also collaborated with other authors including Julia Donaldson, Richard Curtis and Helen Dunmore</a:t>
            </a:r>
            <a:r>
              <a:rPr lang="en-GB" sz="1400" b="1" dirty="0">
                <a:solidFill>
                  <a:srgbClr val="4D5156"/>
                </a:solidFill>
                <a:effectLst/>
                <a:latin typeface="Candara" panose="020E0502030303020204" pitchFamily="34" charset="0"/>
                <a:ea typeface="Calibri" panose="020F0502020204030204" pitchFamily="34" charset="0"/>
                <a:cs typeface="Arial" panose="020B0604020202020204" pitchFamily="34"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805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649" y="287338"/>
            <a:ext cx="9988714" cy="1449387"/>
          </a:xfrm>
        </p:spPr>
        <p:txBody>
          <a:bodyPr>
            <a:normAutofit/>
          </a:bodyPr>
          <a:lstStyle/>
          <a:p>
            <a:pPr eaLnBrk="1" fontAlgn="auto" hangingPunct="1">
              <a:spcAft>
                <a:spcPts val="0"/>
              </a:spcAft>
              <a:defRPr/>
            </a:pPr>
            <a:r>
              <a:rPr lang="en-US" sz="6000" b="1" dirty="0">
                <a:solidFill>
                  <a:schemeClr val="tx1">
                    <a:lumMod val="75000"/>
                    <a:lumOff val="25000"/>
                  </a:schemeClr>
                </a:solidFill>
                <a:latin typeface="Comic Sans MS" panose="030F0702030302020204" pitchFamily="66" charset="0"/>
              </a:rPr>
              <a:t>Reading Journal</a:t>
            </a:r>
          </a:p>
        </p:txBody>
      </p:sp>
      <p:pic>
        <p:nvPicPr>
          <p:cNvPr id="3" name="Shape 129"/>
          <p:cNvPicPr preferRelativeResize="0"/>
          <p:nvPr/>
        </p:nvPicPr>
        <p:blipFill>
          <a:blip r:embed="rId2">
            <a:clrChange>
              <a:clrFrom>
                <a:srgbClr val="FFFFFF"/>
              </a:clrFrom>
              <a:clrTo>
                <a:srgbClr val="FFFFFF">
                  <a:alpha val="0"/>
                </a:srgbClr>
              </a:clrTo>
            </a:clrChange>
            <a:alphaModFix/>
          </a:blip>
          <a:stretch>
            <a:fillRect/>
          </a:stretch>
        </p:blipFill>
        <p:spPr>
          <a:xfrm>
            <a:off x="8484354" y="287338"/>
            <a:ext cx="2671009" cy="1449387"/>
          </a:xfrm>
          <a:prstGeom prst="rect">
            <a:avLst/>
          </a:prstGeom>
          <a:noFill/>
          <a:ln>
            <a:noFill/>
          </a:ln>
        </p:spPr>
      </p:pic>
      <p:pic>
        <p:nvPicPr>
          <p:cNvPr id="6" name="Picture 5" descr="A picture containing drawing&#10;&#10;Description automatically generated">
            <a:extLst>
              <a:ext uri="{FF2B5EF4-FFF2-40B4-BE49-F238E27FC236}">
                <a16:creationId xmlns:a16="http://schemas.microsoft.com/office/drawing/2014/main" id="{2F49AD7E-40CA-44CC-A26D-EDD10A8B3245}"/>
              </a:ext>
            </a:extLst>
          </p:cNvPr>
          <p:cNvPicPr>
            <a:picLocks noChangeAspect="1"/>
          </p:cNvPicPr>
          <p:nvPr/>
        </p:nvPicPr>
        <p:blipFill>
          <a:blip r:embed="rId3"/>
          <a:stretch>
            <a:fillRect/>
          </a:stretch>
        </p:blipFill>
        <p:spPr>
          <a:xfrm>
            <a:off x="4035900" y="2182748"/>
            <a:ext cx="3807619" cy="1931007"/>
          </a:xfrm>
          <a:prstGeom prst="rect">
            <a:avLst/>
          </a:prstGeom>
        </p:spPr>
      </p:pic>
      <p:pic>
        <p:nvPicPr>
          <p:cNvPr id="9" name="Picture 8" descr="A close up of text on a white background&#10;&#10;Description automatically generated">
            <a:extLst>
              <a:ext uri="{FF2B5EF4-FFF2-40B4-BE49-F238E27FC236}">
                <a16:creationId xmlns:a16="http://schemas.microsoft.com/office/drawing/2014/main" id="{4B8C3287-3F2C-4460-86DC-0DFE27F34789}"/>
              </a:ext>
            </a:extLst>
          </p:cNvPr>
          <p:cNvPicPr>
            <a:picLocks noChangeAspect="1"/>
          </p:cNvPicPr>
          <p:nvPr/>
        </p:nvPicPr>
        <p:blipFill>
          <a:blip r:embed="rId4"/>
          <a:stretch>
            <a:fillRect/>
          </a:stretch>
        </p:blipFill>
        <p:spPr>
          <a:xfrm>
            <a:off x="1166649" y="2006536"/>
            <a:ext cx="2226791" cy="2226791"/>
          </a:xfrm>
          <a:prstGeom prst="rect">
            <a:avLst/>
          </a:prstGeom>
        </p:spPr>
      </p:pic>
      <p:pic>
        <p:nvPicPr>
          <p:cNvPr id="13" name="Picture 12" descr="A picture containing refrigerator&#10;&#10;Description automatically generated">
            <a:extLst>
              <a:ext uri="{FF2B5EF4-FFF2-40B4-BE49-F238E27FC236}">
                <a16:creationId xmlns:a16="http://schemas.microsoft.com/office/drawing/2014/main" id="{4C1A9749-42AE-4324-BB58-BF24ED6C9929}"/>
              </a:ext>
            </a:extLst>
          </p:cNvPr>
          <p:cNvPicPr>
            <a:picLocks noChangeAspect="1"/>
          </p:cNvPicPr>
          <p:nvPr/>
        </p:nvPicPr>
        <p:blipFill>
          <a:blip r:embed="rId5"/>
          <a:stretch>
            <a:fillRect/>
          </a:stretch>
        </p:blipFill>
        <p:spPr>
          <a:xfrm>
            <a:off x="8484354" y="2006535"/>
            <a:ext cx="3154619" cy="2455105"/>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E7513F48-7AD2-4C88-B212-0D47BD0247F0}"/>
              </a:ext>
            </a:extLst>
          </p:cNvPr>
          <p:cNvPicPr>
            <a:picLocks noChangeAspect="1"/>
          </p:cNvPicPr>
          <p:nvPr/>
        </p:nvPicPr>
        <p:blipFill>
          <a:blip r:embed="rId6"/>
          <a:stretch>
            <a:fillRect/>
          </a:stretch>
        </p:blipFill>
        <p:spPr>
          <a:xfrm>
            <a:off x="3707647" y="4343684"/>
            <a:ext cx="4610118" cy="1781175"/>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98F24295-AB22-4436-B673-021A3CD6C7AC}"/>
              </a:ext>
            </a:extLst>
          </p:cNvPr>
          <p:cNvPicPr>
            <a:picLocks noChangeAspect="1"/>
          </p:cNvPicPr>
          <p:nvPr/>
        </p:nvPicPr>
        <p:blipFill>
          <a:blip r:embed="rId7"/>
          <a:stretch>
            <a:fillRect/>
          </a:stretch>
        </p:blipFill>
        <p:spPr>
          <a:xfrm>
            <a:off x="1450428" y="4567239"/>
            <a:ext cx="1513489" cy="1513489"/>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7CF81ADD-F339-4A17-9C30-0C4FA6E19468}"/>
              </a:ext>
            </a:extLst>
          </p:cNvPr>
          <p:cNvPicPr>
            <a:picLocks noChangeAspect="1"/>
          </p:cNvPicPr>
          <p:nvPr/>
        </p:nvPicPr>
        <p:blipFill>
          <a:blip r:embed="rId8"/>
          <a:stretch>
            <a:fillRect/>
          </a:stretch>
        </p:blipFill>
        <p:spPr>
          <a:xfrm>
            <a:off x="8843560" y="4675471"/>
            <a:ext cx="2436205" cy="14493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latin typeface="Comic Sans MS" panose="030F0702030302020204" pitchFamily="66" charset="0"/>
              </a:rPr>
              <a:t>Reception Baseline Assessment</a:t>
            </a:r>
          </a:p>
        </p:txBody>
      </p:sp>
      <p:pic>
        <p:nvPicPr>
          <p:cNvPr id="1026" name="Picture 2" descr="Reception baseline assessment: information for parents - GOV.U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96963" y="2156973"/>
            <a:ext cx="2525062" cy="336675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descr="Reception Baseline Assessment | From pregnancy to children aged 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stretch>
            <a:fillRect/>
          </a:stretch>
        </p:blipFill>
        <p:spPr>
          <a:xfrm>
            <a:off x="4135702" y="3431333"/>
            <a:ext cx="3736411" cy="2092390"/>
          </a:xfrm>
          <a:prstGeom prst="rect">
            <a:avLst/>
          </a:prstGeom>
        </p:spPr>
      </p:pic>
      <p:pic>
        <p:nvPicPr>
          <p:cNvPr id="8" name="Picture 7"/>
          <p:cNvPicPr>
            <a:picLocks noChangeAspect="1"/>
          </p:cNvPicPr>
          <p:nvPr/>
        </p:nvPicPr>
        <p:blipFill>
          <a:blip r:embed="rId4"/>
          <a:stretch>
            <a:fillRect/>
          </a:stretch>
        </p:blipFill>
        <p:spPr>
          <a:xfrm>
            <a:off x="8385790" y="2389026"/>
            <a:ext cx="2455992" cy="3274656"/>
          </a:xfrm>
          <a:prstGeom prst="rect">
            <a:avLst/>
          </a:prstGeom>
        </p:spPr>
      </p:pic>
      <p:sp>
        <p:nvSpPr>
          <p:cNvPr id="3" name="TextBox 2"/>
          <p:cNvSpPr txBox="1"/>
          <p:nvPr/>
        </p:nvSpPr>
        <p:spPr>
          <a:xfrm>
            <a:off x="4236098" y="2062065"/>
            <a:ext cx="3489005" cy="923330"/>
          </a:xfrm>
          <a:prstGeom prst="rect">
            <a:avLst/>
          </a:prstGeom>
          <a:noFill/>
        </p:spPr>
        <p:txBody>
          <a:bodyPr wrap="square" rtlCol="0">
            <a:spAutoFit/>
          </a:bodyPr>
          <a:lstStyle/>
          <a:p>
            <a:pPr algn="ctr"/>
            <a:r>
              <a:rPr lang="en-GB" b="1" dirty="0">
                <a:solidFill>
                  <a:srgbClr val="00B0F0"/>
                </a:solidFill>
                <a:latin typeface="Comic Sans MS" panose="030F0702030302020204" pitchFamily="66" charset="0"/>
              </a:rPr>
              <a:t>The Baseline Assessment is carried out during the first 6 weeks from starting school</a:t>
            </a:r>
            <a:r>
              <a:rPr lang="en-GB" b="1" dirty="0">
                <a:solidFill>
                  <a:srgbClr val="00B0F0"/>
                </a:solidFill>
              </a:rPr>
              <a:t>.</a:t>
            </a:r>
          </a:p>
        </p:txBody>
      </p:sp>
    </p:spTree>
    <p:extLst>
      <p:ext uri="{BB962C8B-B14F-4D97-AF65-F5344CB8AC3E}">
        <p14:creationId xmlns:p14="http://schemas.microsoft.com/office/powerpoint/2010/main" val="3274368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bwMode="auto"/>
        <p:txBody>
          <a:bodyPr wrap="square" numCol="1" anchorCtr="0" compatLnSpc="1">
            <a:prstTxWarp prst="textNoShape">
              <a:avLst/>
            </a:prstTxWarp>
            <a:normAutofit/>
          </a:bodyPr>
          <a:lstStyle/>
          <a:p>
            <a:pPr>
              <a:defRPr/>
            </a:pPr>
            <a:r>
              <a:rPr lang="en-GB" sz="6000" b="1" dirty="0">
                <a:latin typeface="Comic Sans MS" panose="030F0702030302020204" pitchFamily="66" charset="0"/>
              </a:rPr>
              <a:t>Parents as Partners</a:t>
            </a:r>
          </a:p>
        </p:txBody>
      </p:sp>
      <p:sp>
        <p:nvSpPr>
          <p:cNvPr id="28674" name="Rectangle 3"/>
          <p:cNvSpPr>
            <a:spLocks noGrp="1"/>
          </p:cNvSpPr>
          <p:nvPr>
            <p:ph type="body" idx="1"/>
          </p:nvPr>
        </p:nvSpPr>
        <p:spPr>
          <a:xfrm>
            <a:off x="1096963" y="1846263"/>
            <a:ext cx="10058400" cy="2359977"/>
          </a:xfrm>
        </p:spPr>
        <p:txBody>
          <a:bodyPr/>
          <a:lstStyle/>
          <a:p>
            <a:pPr algn="ctr">
              <a:lnSpc>
                <a:spcPct val="150000"/>
              </a:lnSpc>
            </a:pPr>
            <a:r>
              <a:rPr lang="en-GB" sz="2400" i="1" dirty="0">
                <a:latin typeface="Comic Sans MS" panose="030F0702030302020204" pitchFamily="66" charset="0"/>
              </a:rPr>
              <a:t>‘Parents are a major influence on a child’s success in life. While the quality of schools and the nature of the child’s peer group matter significantly, it is from the home that young people derive lasting effects on their character and mindset.’</a:t>
            </a:r>
          </a:p>
          <a:p>
            <a:pPr algn="ctr">
              <a:lnSpc>
                <a:spcPct val="150000"/>
              </a:lnSpc>
            </a:pPr>
            <a:r>
              <a:rPr lang="en-GB" sz="2400" i="1" dirty="0">
                <a:latin typeface="Comic Sans MS" panose="030F0702030302020204" pitchFamily="66" charset="0"/>
              </a:rPr>
              <a:t>-</a:t>
            </a:r>
            <a:r>
              <a:rPr lang="en-GB" sz="2400" i="1" dirty="0">
                <a:solidFill>
                  <a:schemeClr val="accent1">
                    <a:lumMod val="75000"/>
                  </a:schemeClr>
                </a:solidFill>
                <a:latin typeface="Comic Sans MS" panose="030F0702030302020204" pitchFamily="66" charset="0"/>
              </a:rPr>
              <a:t>parent consultations   </a:t>
            </a:r>
          </a:p>
          <a:p>
            <a:pPr algn="ctr">
              <a:lnSpc>
                <a:spcPct val="150000"/>
              </a:lnSpc>
            </a:pPr>
            <a:r>
              <a:rPr lang="en-GB" sz="2400" i="1" dirty="0">
                <a:solidFill>
                  <a:schemeClr val="accent1">
                    <a:lumMod val="75000"/>
                  </a:schemeClr>
                </a:solidFill>
                <a:latin typeface="Comic Sans MS" panose="030F0702030302020204" pitchFamily="66" charset="0"/>
              </a:rPr>
              <a:t>-sharing experiences</a:t>
            </a:r>
          </a:p>
          <a:p>
            <a:pPr algn="ctr">
              <a:lnSpc>
                <a:spcPct val="150000"/>
              </a:lnSpc>
            </a:pPr>
            <a:r>
              <a:rPr lang="en-GB" sz="2400" i="1" dirty="0">
                <a:solidFill>
                  <a:schemeClr val="accent1">
                    <a:lumMod val="75000"/>
                  </a:schemeClr>
                </a:solidFill>
                <a:latin typeface="Comic Sans MS" panose="030F0702030302020204" pitchFamily="66" charset="0"/>
              </a:rPr>
              <a:t>-sharing afternoons </a:t>
            </a:r>
          </a:p>
          <a:p>
            <a:pPr algn="ctr">
              <a:lnSpc>
                <a:spcPct val="150000"/>
              </a:lnSpc>
            </a:pPr>
            <a:endParaRPr lang="en-GB" sz="2400" i="1" dirty="0"/>
          </a:p>
        </p:txBody>
      </p:sp>
      <p:pic>
        <p:nvPicPr>
          <p:cNvPr id="5" name="Picture 2" descr="Image result for dialogue"/>
          <p:cNvPicPr>
            <a:picLocks noChangeAspect="1" noChangeArrowheads="1"/>
          </p:cNvPicPr>
          <p:nvPr/>
        </p:nvPicPr>
        <p:blipFill rotWithShape="1">
          <a:blip r:embed="rId2">
            <a:extLst>
              <a:ext uri="{28A0092B-C50C-407E-A947-70E740481C1C}">
                <a14:useLocalDpi xmlns:a14="http://schemas.microsoft.com/office/drawing/2010/main" val="0"/>
              </a:ext>
            </a:extLst>
          </a:blip>
          <a:srcRect l="-1609" r="29209"/>
          <a:stretch/>
        </p:blipFill>
        <p:spPr bwMode="auto">
          <a:xfrm>
            <a:off x="382891" y="3962400"/>
            <a:ext cx="2935866" cy="20929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rawing&#10;&#10;Description automatically generated">
            <a:extLst>
              <a:ext uri="{FF2B5EF4-FFF2-40B4-BE49-F238E27FC236}">
                <a16:creationId xmlns:a16="http://schemas.microsoft.com/office/drawing/2014/main" id="{B57D74D0-D2E2-4183-AE39-421AC03C49DF}"/>
              </a:ext>
            </a:extLst>
          </p:cNvPr>
          <p:cNvPicPr>
            <a:picLocks noChangeAspect="1"/>
          </p:cNvPicPr>
          <p:nvPr/>
        </p:nvPicPr>
        <p:blipFill>
          <a:blip r:embed="rId3"/>
          <a:stretch>
            <a:fillRect/>
          </a:stretch>
        </p:blipFill>
        <p:spPr>
          <a:xfrm>
            <a:off x="8558847" y="4084321"/>
            <a:ext cx="2988094" cy="209295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bwMode="auto">
          <a:xfrm>
            <a:off x="1096963" y="287338"/>
            <a:ext cx="10058400" cy="1449387"/>
          </a:xfrm>
        </p:spPr>
        <p:txBody>
          <a:bodyPr wrap="square" numCol="1" anchorCtr="0" compatLnSpc="1">
            <a:prstTxWarp prst="textNoShape">
              <a:avLst/>
            </a:prstTxWarp>
            <a:normAutofit/>
          </a:bodyPr>
          <a:lstStyle/>
          <a:p>
            <a:pPr>
              <a:defRPr/>
            </a:pPr>
            <a:r>
              <a:rPr lang="en-GB" sz="6000" b="1" dirty="0">
                <a:latin typeface="Comic Sans MS" panose="030F0702030302020204" pitchFamily="66" charset="0"/>
              </a:rPr>
              <a:t>What do I need?</a:t>
            </a:r>
          </a:p>
        </p:txBody>
      </p:sp>
      <p:sp>
        <p:nvSpPr>
          <p:cNvPr id="22530" name="Rectangle 3"/>
          <p:cNvSpPr>
            <a:spLocks noGrp="1"/>
          </p:cNvSpPr>
          <p:nvPr>
            <p:ph type="body" idx="1"/>
          </p:nvPr>
        </p:nvSpPr>
        <p:spPr>
          <a:xfrm>
            <a:off x="808205" y="811924"/>
            <a:ext cx="5029200" cy="45719"/>
          </a:xfrm>
        </p:spPr>
        <p:txBody>
          <a:bodyPr/>
          <a:lstStyle/>
          <a:p>
            <a:pPr marL="0" indent="0">
              <a:buNone/>
            </a:pPr>
            <a:endParaRPr lang="en-GB" dirty="0"/>
          </a:p>
        </p:txBody>
      </p:sp>
      <p:pic>
        <p:nvPicPr>
          <p:cNvPr id="10" name="Picture 9"/>
          <p:cNvPicPr>
            <a:picLocks noChangeAspect="1"/>
          </p:cNvPicPr>
          <p:nvPr/>
        </p:nvPicPr>
        <p:blipFill>
          <a:blip r:embed="rId2"/>
          <a:stretch>
            <a:fillRect/>
          </a:stretch>
        </p:blipFill>
        <p:spPr>
          <a:xfrm>
            <a:off x="4399160" y="2180460"/>
            <a:ext cx="943393" cy="2033175"/>
          </a:xfrm>
          <a:prstGeom prst="rect">
            <a:avLst/>
          </a:prstGeom>
        </p:spPr>
      </p:pic>
      <p:pic>
        <p:nvPicPr>
          <p:cNvPr id="11" name="Picture 10"/>
          <p:cNvPicPr>
            <a:picLocks noChangeAspect="1"/>
          </p:cNvPicPr>
          <p:nvPr/>
        </p:nvPicPr>
        <p:blipFill>
          <a:blip r:embed="rId3"/>
          <a:stretch>
            <a:fillRect/>
          </a:stretch>
        </p:blipFill>
        <p:spPr>
          <a:xfrm>
            <a:off x="5466451" y="2621675"/>
            <a:ext cx="1164258" cy="1196599"/>
          </a:xfrm>
          <a:prstGeom prst="rect">
            <a:avLst/>
          </a:prstGeom>
        </p:spPr>
      </p:pic>
      <p:pic>
        <p:nvPicPr>
          <p:cNvPr id="13" name="Picture 12"/>
          <p:cNvPicPr>
            <a:picLocks noChangeAspect="1"/>
          </p:cNvPicPr>
          <p:nvPr/>
        </p:nvPicPr>
        <p:blipFill>
          <a:blip r:embed="rId4"/>
          <a:stretch>
            <a:fillRect/>
          </a:stretch>
        </p:blipFill>
        <p:spPr>
          <a:xfrm>
            <a:off x="2879056" y="2236897"/>
            <a:ext cx="1404436" cy="1815119"/>
          </a:xfrm>
          <a:prstGeom prst="rect">
            <a:avLst/>
          </a:prstGeom>
        </p:spPr>
      </p:pic>
      <p:pic>
        <p:nvPicPr>
          <p:cNvPr id="8194" name="Picture 2" descr="Image result for black school sho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617" y="4321359"/>
            <a:ext cx="1456657" cy="94346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water bott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274" y="4234437"/>
            <a:ext cx="1808646" cy="17771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1C90FE9-1CFD-45BE-B5E4-10E4428638F7}"/>
              </a:ext>
            </a:extLst>
          </p:cNvPr>
          <p:cNvPicPr>
            <a:picLocks noChangeAspect="1"/>
          </p:cNvPicPr>
          <p:nvPr/>
        </p:nvPicPr>
        <p:blipFill>
          <a:blip r:embed="rId7"/>
          <a:stretch>
            <a:fillRect/>
          </a:stretch>
        </p:blipFill>
        <p:spPr>
          <a:xfrm>
            <a:off x="9714837" y="4213635"/>
            <a:ext cx="1056623" cy="1348106"/>
          </a:xfrm>
          <a:prstGeom prst="rect">
            <a:avLst/>
          </a:prstGeom>
        </p:spPr>
      </p:pic>
      <p:pic>
        <p:nvPicPr>
          <p:cNvPr id="3" name="Picture 2" descr="A person with collar shirt&#10;&#10;Description automatically generated">
            <a:extLst>
              <a:ext uri="{FF2B5EF4-FFF2-40B4-BE49-F238E27FC236}">
                <a16:creationId xmlns:a16="http://schemas.microsoft.com/office/drawing/2014/main" id="{87D83DCA-1161-4F10-ADFB-73FB36A2E943}"/>
              </a:ext>
            </a:extLst>
          </p:cNvPr>
          <p:cNvPicPr>
            <a:picLocks noChangeAspect="1"/>
          </p:cNvPicPr>
          <p:nvPr/>
        </p:nvPicPr>
        <p:blipFill>
          <a:blip r:embed="rId8"/>
          <a:stretch>
            <a:fillRect/>
          </a:stretch>
        </p:blipFill>
        <p:spPr>
          <a:xfrm>
            <a:off x="808205" y="2173192"/>
            <a:ext cx="1794136" cy="1736724"/>
          </a:xfrm>
          <a:prstGeom prst="rect">
            <a:avLst/>
          </a:prstGeom>
        </p:spPr>
      </p:pic>
      <p:pic>
        <p:nvPicPr>
          <p:cNvPr id="5" name="Picture 4" descr="A picture containing clothing, footwear&#10;&#10;Description automatically generated">
            <a:extLst>
              <a:ext uri="{FF2B5EF4-FFF2-40B4-BE49-F238E27FC236}">
                <a16:creationId xmlns:a16="http://schemas.microsoft.com/office/drawing/2014/main" id="{7DC52EC9-79C6-4FC3-8212-3FB822E6D08A}"/>
              </a:ext>
            </a:extLst>
          </p:cNvPr>
          <p:cNvPicPr>
            <a:picLocks noChangeAspect="1"/>
          </p:cNvPicPr>
          <p:nvPr/>
        </p:nvPicPr>
        <p:blipFill>
          <a:blip r:embed="rId9"/>
          <a:stretch>
            <a:fillRect/>
          </a:stretch>
        </p:blipFill>
        <p:spPr>
          <a:xfrm>
            <a:off x="651518" y="4582831"/>
            <a:ext cx="1524000" cy="1428750"/>
          </a:xfrm>
          <a:prstGeom prst="rect">
            <a:avLst/>
          </a:prstGeom>
        </p:spPr>
      </p:pic>
      <p:pic>
        <p:nvPicPr>
          <p:cNvPr id="15" name="Picture 14" descr="A close up of a person&#10;&#10;Description automatically generated">
            <a:extLst>
              <a:ext uri="{FF2B5EF4-FFF2-40B4-BE49-F238E27FC236}">
                <a16:creationId xmlns:a16="http://schemas.microsoft.com/office/drawing/2014/main" id="{10D87CF8-285A-4011-9F1E-682F7D7EE7BD}"/>
              </a:ext>
            </a:extLst>
          </p:cNvPr>
          <p:cNvPicPr>
            <a:picLocks noChangeAspect="1"/>
          </p:cNvPicPr>
          <p:nvPr/>
        </p:nvPicPr>
        <p:blipFill>
          <a:blip r:embed="rId10"/>
          <a:stretch>
            <a:fillRect/>
          </a:stretch>
        </p:blipFill>
        <p:spPr>
          <a:xfrm>
            <a:off x="7053083" y="2127868"/>
            <a:ext cx="1680370" cy="2262397"/>
          </a:xfrm>
          <a:prstGeom prst="rect">
            <a:avLst/>
          </a:prstGeom>
        </p:spPr>
      </p:pic>
      <p:pic>
        <p:nvPicPr>
          <p:cNvPr id="2050" name="Picture 2" descr="Image result for red school book bags">
            <a:extLst>
              <a:ext uri="{FF2B5EF4-FFF2-40B4-BE49-F238E27FC236}">
                <a16:creationId xmlns:a16="http://schemas.microsoft.com/office/drawing/2014/main" id="{6CE59528-E9AD-4022-8DE7-D12D028163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89920" y="4310063"/>
            <a:ext cx="2003092" cy="17360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d P.E Top | Grove Park Primary School | Eastenders | Sittingbourn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09652" y="2423166"/>
            <a:ext cx="1671799" cy="16717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12944" y="3197047"/>
            <a:ext cx="1824427" cy="646331"/>
          </a:xfrm>
          <a:prstGeom prst="rect">
            <a:avLst/>
          </a:prstGeom>
          <a:noFill/>
        </p:spPr>
        <p:txBody>
          <a:bodyPr wrap="square" rtlCol="0">
            <a:spAutoFit/>
          </a:bodyPr>
          <a:lstStyle/>
          <a:p>
            <a:pPr algn="ctr"/>
            <a:r>
              <a:rPr lang="en-GB" dirty="0"/>
              <a:t>New </a:t>
            </a:r>
            <a:r>
              <a:rPr lang="en-GB" dirty="0" err="1"/>
              <a:t>Essendon</a:t>
            </a:r>
            <a:r>
              <a:rPr lang="en-GB" dirty="0"/>
              <a:t> PE Top</a:t>
            </a:r>
          </a:p>
        </p:txBody>
      </p:sp>
      <p:pic>
        <p:nvPicPr>
          <p:cNvPr id="17" name="Picture 16" descr="A close up of a sign&#10;&#10;Description automatically generated">
            <a:extLst>
              <a:ext uri="{FF2B5EF4-FFF2-40B4-BE49-F238E27FC236}">
                <a16:creationId xmlns:a16="http://schemas.microsoft.com/office/drawing/2014/main" id="{A624623C-C7B8-4908-92C9-AE0DBBBA4D22}"/>
              </a:ext>
            </a:extLst>
          </p:cNvPr>
          <p:cNvPicPr>
            <a:picLocks noChangeAspect="1"/>
          </p:cNvPicPr>
          <p:nvPr/>
        </p:nvPicPr>
        <p:blipFill>
          <a:blip r:embed="rId13"/>
          <a:stretch>
            <a:fillRect/>
          </a:stretch>
        </p:blipFill>
        <p:spPr>
          <a:xfrm>
            <a:off x="9201658" y="278496"/>
            <a:ext cx="1835218" cy="167074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wrap="square" numCol="1" anchorCtr="0" compatLnSpc="1">
            <a:prstTxWarp prst="textNoShape">
              <a:avLst/>
            </a:prstTxWarp>
            <a:normAutofit/>
          </a:bodyPr>
          <a:lstStyle/>
          <a:p>
            <a:pPr>
              <a:defRPr/>
            </a:pPr>
            <a:r>
              <a:rPr lang="en-GB" sz="6000" b="1" dirty="0">
                <a:latin typeface="Comic Sans MS" panose="030F0702030302020204" pitchFamily="66" charset="0"/>
              </a:rPr>
              <a:t>Share with us!</a:t>
            </a:r>
          </a:p>
        </p:txBody>
      </p:sp>
      <p:sp>
        <p:nvSpPr>
          <p:cNvPr id="25602" name="Content Placeholder 2"/>
          <p:cNvSpPr>
            <a:spLocks noGrp="1"/>
          </p:cNvSpPr>
          <p:nvPr>
            <p:ph idx="4294967295"/>
          </p:nvPr>
        </p:nvSpPr>
        <p:spPr>
          <a:xfrm>
            <a:off x="1096963" y="1992312"/>
            <a:ext cx="7738973" cy="3876676"/>
          </a:xfrm>
        </p:spPr>
        <p:txBody>
          <a:bodyPr/>
          <a:lstStyle/>
          <a:p>
            <a:endParaRPr lang="en-GB" sz="2800" dirty="0"/>
          </a:p>
          <a:p>
            <a:endParaRPr lang="en-GB" sz="2800" dirty="0"/>
          </a:p>
          <a:p>
            <a:endParaRPr lang="en-GB" sz="2800" dirty="0"/>
          </a:p>
          <a:p>
            <a:endParaRPr lang="en-GB" sz="2800" dirty="0"/>
          </a:p>
        </p:txBody>
      </p:sp>
      <p:pic>
        <p:nvPicPr>
          <p:cNvPr id="11266" name="Picture 2" descr="Image result for tapestry early ye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4132" y="2297132"/>
            <a:ext cx="3163868" cy="351333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clipart 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72" name="Picture 8" descr="Image result for 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328" y="1992312"/>
            <a:ext cx="3513330" cy="18540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656320" y="4185920"/>
            <a:ext cx="2306247" cy="1888014"/>
          </a:xfrm>
          <a:prstGeom prst="rect">
            <a:avLst/>
          </a:prstGeom>
        </p:spPr>
      </p:pic>
      <p:pic>
        <p:nvPicPr>
          <p:cNvPr id="6" name="Picture 5" descr="A close up of a mans face&#10;&#10;Description automatically generated">
            <a:extLst>
              <a:ext uri="{FF2B5EF4-FFF2-40B4-BE49-F238E27FC236}">
                <a16:creationId xmlns:a16="http://schemas.microsoft.com/office/drawing/2014/main" id="{89509350-7B3F-4BDD-8D16-58B04952414F}"/>
              </a:ext>
            </a:extLst>
          </p:cNvPr>
          <p:cNvPicPr>
            <a:picLocks noChangeAspect="1"/>
          </p:cNvPicPr>
          <p:nvPr/>
        </p:nvPicPr>
        <p:blipFill>
          <a:blip r:embed="rId5"/>
          <a:stretch>
            <a:fillRect/>
          </a:stretch>
        </p:blipFill>
        <p:spPr>
          <a:xfrm>
            <a:off x="1064030" y="3846353"/>
            <a:ext cx="3541628" cy="2432527"/>
          </a:xfrm>
          <a:prstGeom prst="rect">
            <a:avLst/>
          </a:prstGeom>
        </p:spPr>
      </p:pic>
      <p:pic>
        <p:nvPicPr>
          <p:cNvPr id="8" name="Picture 7" descr="A close up of text on a white background&#10;&#10;Description automatically generated">
            <a:extLst>
              <a:ext uri="{FF2B5EF4-FFF2-40B4-BE49-F238E27FC236}">
                <a16:creationId xmlns:a16="http://schemas.microsoft.com/office/drawing/2014/main" id="{055A2D85-B4DC-44D6-B8AB-FB0F253984BF}"/>
              </a:ext>
            </a:extLst>
          </p:cNvPr>
          <p:cNvPicPr>
            <a:picLocks noChangeAspect="1"/>
          </p:cNvPicPr>
          <p:nvPr/>
        </p:nvPicPr>
        <p:blipFill>
          <a:blip r:embed="rId6"/>
          <a:stretch>
            <a:fillRect/>
          </a:stretch>
        </p:blipFill>
        <p:spPr>
          <a:xfrm>
            <a:off x="8336206" y="1887240"/>
            <a:ext cx="2895600" cy="209373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12E6ED-B2BD-45BE-9EC5-5B40C69DA7B8}"/>
              </a:ext>
            </a:extLst>
          </p:cNvPr>
          <p:cNvPicPr>
            <a:picLocks noChangeAspect="1"/>
          </p:cNvPicPr>
          <p:nvPr/>
        </p:nvPicPr>
        <p:blipFill>
          <a:blip r:embed="rId2"/>
          <a:stretch>
            <a:fillRect/>
          </a:stretch>
        </p:blipFill>
        <p:spPr>
          <a:xfrm>
            <a:off x="453150" y="2830522"/>
            <a:ext cx="5798756" cy="3278191"/>
          </a:xfrm>
          <a:prstGeom prst="rect">
            <a:avLst/>
          </a:prstGeom>
        </p:spPr>
      </p:pic>
      <p:sp>
        <p:nvSpPr>
          <p:cNvPr id="33794" name="Rectangle 2"/>
          <p:cNvSpPr>
            <a:spLocks noGrp="1"/>
          </p:cNvSpPr>
          <p:nvPr>
            <p:ph type="title"/>
          </p:nvPr>
        </p:nvSpPr>
        <p:spPr bwMode="auto"/>
        <p:txBody>
          <a:bodyPr wrap="square" numCol="1" anchorCtr="0" compatLnSpc="1">
            <a:prstTxWarp prst="textNoShape">
              <a:avLst/>
            </a:prstTxWarp>
            <a:normAutofit/>
          </a:bodyPr>
          <a:lstStyle/>
          <a:p>
            <a:pPr>
              <a:defRPr/>
            </a:pPr>
            <a:r>
              <a:rPr lang="en-GB" sz="6000" b="1" dirty="0">
                <a:latin typeface="Comic Sans MS" panose="030F0702030302020204" pitchFamily="66" charset="0"/>
              </a:rPr>
              <a:t>Attendance</a:t>
            </a:r>
          </a:p>
        </p:txBody>
      </p:sp>
      <p:pic>
        <p:nvPicPr>
          <p:cNvPr id="13316" name="Picture 4" descr="Image result for school attend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9770" y="3990741"/>
            <a:ext cx="2068733" cy="2162896"/>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result for 8: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9770" y="1900500"/>
            <a:ext cx="1860044" cy="1860044"/>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Image result for medic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229" y="4093183"/>
            <a:ext cx="3199777" cy="1871454"/>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7857" y="2215129"/>
            <a:ext cx="1714519" cy="15685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83D09B2-6FC0-4344-A398-164E4F0AE53F}"/>
              </a:ext>
            </a:extLst>
          </p:cNvPr>
          <p:cNvPicPr>
            <a:picLocks noChangeAspect="1"/>
          </p:cNvPicPr>
          <p:nvPr/>
        </p:nvPicPr>
        <p:blipFill>
          <a:blip r:embed="rId7"/>
          <a:stretch>
            <a:fillRect/>
          </a:stretch>
        </p:blipFill>
        <p:spPr>
          <a:xfrm>
            <a:off x="652685" y="2002520"/>
            <a:ext cx="4572000" cy="609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p:cNvSpPr>
          <p:nvPr>
            <p:ph type="title"/>
          </p:nvPr>
        </p:nvSpPr>
        <p:spPr bwMode="auto">
          <a:xfrm>
            <a:off x="1097280" y="286603"/>
            <a:ext cx="10058400" cy="1450757"/>
          </a:xfrm>
        </p:spPr>
        <p:txBody>
          <a:bodyPr numCol="1" anchorCtr="0" compatLnSpc="1">
            <a:prstTxWarp prst="textNoShape">
              <a:avLst/>
            </a:prstTxWarp>
            <a:normAutofit/>
          </a:bodyPr>
          <a:lstStyle/>
          <a:p>
            <a:pPr>
              <a:defRPr/>
            </a:pPr>
            <a:r>
              <a:rPr lang="en-GB" sz="6000" b="1" dirty="0">
                <a:latin typeface="Comic Sans MS" panose="030F0702030302020204" pitchFamily="66" charset="0"/>
              </a:rPr>
              <a:t>Being Prepared</a:t>
            </a:r>
          </a:p>
        </p:txBody>
      </p:sp>
      <p:graphicFrame>
        <p:nvGraphicFramePr>
          <p:cNvPr id="37892" name="Rectangle 3">
            <a:extLst>
              <a:ext uri="{FF2B5EF4-FFF2-40B4-BE49-F238E27FC236}">
                <a16:creationId xmlns:a16="http://schemas.microsoft.com/office/drawing/2014/main" id="{C95DF45E-2A5D-4AD7-9A95-9140F7BD4350}"/>
              </a:ext>
            </a:extLst>
          </p:cNvPr>
          <p:cNvGraphicFramePr/>
          <p:nvPr>
            <p:extLst>
              <p:ext uri="{D42A27DB-BD31-4B8C-83A1-F6EECF244321}">
                <p14:modId xmlns:p14="http://schemas.microsoft.com/office/powerpoint/2010/main" val="410695333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bwMode="auto"/>
        <p:txBody>
          <a:bodyPr wrap="square" numCol="1" anchorCtr="0" compatLnSpc="1">
            <a:prstTxWarp prst="textNoShape">
              <a:avLst/>
            </a:prstTxWarp>
            <a:normAutofit/>
          </a:bodyPr>
          <a:lstStyle/>
          <a:p>
            <a:pPr eaLnBrk="1" hangingPunct="1">
              <a:defRPr/>
            </a:pPr>
            <a:r>
              <a:rPr lang="en-GB" sz="6000" b="1" dirty="0">
                <a:latin typeface="Comic Sans MS" panose="030F0702030302020204" pitchFamily="66" charset="0"/>
              </a:rPr>
              <a:t>Email</a:t>
            </a:r>
          </a:p>
        </p:txBody>
      </p:sp>
      <p:sp>
        <p:nvSpPr>
          <p:cNvPr id="30722" name="Rectangle 3"/>
          <p:cNvSpPr>
            <a:spLocks noGrp="1"/>
          </p:cNvSpPr>
          <p:nvPr>
            <p:ph type="body" idx="4294967295"/>
          </p:nvPr>
        </p:nvSpPr>
        <p:spPr/>
        <p:txBody>
          <a:bodyPr/>
          <a:lstStyle/>
          <a:p>
            <a:pPr eaLnBrk="1" hangingPunct="1"/>
            <a:endParaRPr lang="en-GB" sz="2400" dirty="0"/>
          </a:p>
          <a:p>
            <a:pPr eaLnBrk="1" hangingPunct="1"/>
            <a:r>
              <a:rPr lang="en-GB" sz="4000" b="1" dirty="0">
                <a:solidFill>
                  <a:schemeClr val="accent1">
                    <a:lumMod val="75000"/>
                  </a:schemeClr>
                </a:solidFill>
                <a:latin typeface="Comic Sans MS" panose="030F0702030302020204" pitchFamily="66" charset="0"/>
              </a:rPr>
              <a:t>Admin@essendon.herts.sch.uk</a:t>
            </a:r>
          </a:p>
          <a:p>
            <a:pPr eaLnBrk="1" hangingPunct="1"/>
            <a:r>
              <a:rPr lang="en-GB" sz="4000" b="1" dirty="0">
                <a:latin typeface="Comic Sans MS" panose="030F0702030302020204" pitchFamily="66" charset="0"/>
                <a:hlinkClick r:id="rId2"/>
              </a:rPr>
              <a:t>pantherswood@essendon.herts.sch.uk</a:t>
            </a:r>
            <a:endParaRPr lang="en-GB" sz="4000" b="1" dirty="0">
              <a:latin typeface="Comic Sans MS" panose="030F0702030302020204" pitchFamily="66" charset="0"/>
            </a:endParaRPr>
          </a:p>
          <a:p>
            <a:pPr eaLnBrk="1" hangingPunct="1"/>
            <a:endParaRPr lang="en-GB" sz="2400" dirty="0"/>
          </a:p>
          <a:p>
            <a:pPr eaLnBrk="1" hangingPunct="1"/>
            <a:endParaRPr lang="en-GB" sz="2400" dirty="0"/>
          </a:p>
          <a:p>
            <a:pPr eaLnBrk="1" hangingPunct="1"/>
            <a:endParaRPr lang="en-GB"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FC9789-57F4-4B9C-ABAA-6F7C8BADC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B54F538-07DE-4652-B506-5D16E3EBBB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03D56195-A6AC-4958-8B87-F7D009353EB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038B8727-D318-4B70-B353-C390602FF3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B0C8367-28B6-4EF1-B182-01BEC9872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txBox="1">
            <a:spLocks/>
          </p:cNvSpPr>
          <p:nvPr/>
        </p:nvSpPr>
        <p:spPr>
          <a:xfrm>
            <a:off x="492370" y="516836"/>
            <a:ext cx="3084844" cy="935744"/>
          </a:xfrm>
          <a:prstGeom prst="rect">
            <a:avLst/>
          </a:prstGeom>
        </p:spPr>
        <p:txBody>
          <a:bodyPr vert="horz" lIns="91440" tIns="45720" rIns="91440" bIns="45720" rtlCol="0" anchor="b">
            <a:normAutofit/>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itchFamily="34" charset="0"/>
              </a:defRPr>
            </a:lvl2pPr>
            <a:lvl3pPr algn="l" rtl="0" eaLnBrk="0" fontAlgn="base" hangingPunct="0">
              <a:lnSpc>
                <a:spcPct val="85000"/>
              </a:lnSpc>
              <a:spcBef>
                <a:spcPct val="0"/>
              </a:spcBef>
              <a:spcAft>
                <a:spcPct val="0"/>
              </a:spcAft>
              <a:defRPr sz="4800">
                <a:solidFill>
                  <a:srgbClr val="404040"/>
                </a:solidFill>
                <a:latin typeface="Calibri Light" pitchFamily="34" charset="0"/>
              </a:defRPr>
            </a:lvl3pPr>
            <a:lvl4pPr algn="l" rtl="0" eaLnBrk="0" fontAlgn="base" hangingPunct="0">
              <a:lnSpc>
                <a:spcPct val="85000"/>
              </a:lnSpc>
              <a:spcBef>
                <a:spcPct val="0"/>
              </a:spcBef>
              <a:spcAft>
                <a:spcPct val="0"/>
              </a:spcAft>
              <a:defRPr sz="4800">
                <a:solidFill>
                  <a:srgbClr val="404040"/>
                </a:solidFill>
                <a:latin typeface="Calibri Light" pitchFamily="34" charset="0"/>
              </a:defRPr>
            </a:lvl4pPr>
            <a:lvl5pPr algn="l" rtl="0" eaLnBrk="0" fontAlgn="base" hangingPunct="0">
              <a:lnSpc>
                <a:spcPct val="85000"/>
              </a:lnSpc>
              <a:spcBef>
                <a:spcPct val="0"/>
              </a:spcBef>
              <a:spcAft>
                <a:spcPct val="0"/>
              </a:spcAft>
              <a:defRPr sz="4800">
                <a:solidFill>
                  <a:srgbClr val="404040"/>
                </a:solidFill>
                <a:latin typeface="Calibri Light" pitchFamily="34" charset="0"/>
              </a:defRPr>
            </a:lvl5pPr>
            <a:lvl6pPr marL="457200" algn="l" rtl="0" fontAlgn="base">
              <a:lnSpc>
                <a:spcPct val="85000"/>
              </a:lnSpc>
              <a:spcBef>
                <a:spcPct val="0"/>
              </a:spcBef>
              <a:spcAft>
                <a:spcPct val="0"/>
              </a:spcAft>
              <a:defRPr sz="4800">
                <a:solidFill>
                  <a:srgbClr val="404040"/>
                </a:solidFill>
                <a:latin typeface="Calibri Light" pitchFamily="34" charset="0"/>
              </a:defRPr>
            </a:lvl6pPr>
            <a:lvl7pPr marL="914400" algn="l" rtl="0" fontAlgn="base">
              <a:lnSpc>
                <a:spcPct val="85000"/>
              </a:lnSpc>
              <a:spcBef>
                <a:spcPct val="0"/>
              </a:spcBef>
              <a:spcAft>
                <a:spcPct val="0"/>
              </a:spcAft>
              <a:defRPr sz="4800">
                <a:solidFill>
                  <a:srgbClr val="404040"/>
                </a:solidFill>
                <a:latin typeface="Calibri Light" pitchFamily="34" charset="0"/>
              </a:defRPr>
            </a:lvl7pPr>
            <a:lvl8pPr marL="1371600" algn="l" rtl="0" fontAlgn="base">
              <a:lnSpc>
                <a:spcPct val="85000"/>
              </a:lnSpc>
              <a:spcBef>
                <a:spcPct val="0"/>
              </a:spcBef>
              <a:spcAft>
                <a:spcPct val="0"/>
              </a:spcAft>
              <a:defRPr sz="4800">
                <a:solidFill>
                  <a:srgbClr val="404040"/>
                </a:solidFill>
                <a:latin typeface="Calibri Light" pitchFamily="34" charset="0"/>
              </a:defRPr>
            </a:lvl8pPr>
            <a:lvl9pPr marL="1828800" algn="l" rtl="0" fontAlgn="base">
              <a:lnSpc>
                <a:spcPct val="85000"/>
              </a:lnSpc>
              <a:spcBef>
                <a:spcPct val="0"/>
              </a:spcBef>
              <a:spcAft>
                <a:spcPct val="0"/>
              </a:spcAft>
              <a:defRPr sz="4800">
                <a:solidFill>
                  <a:srgbClr val="404040"/>
                </a:solidFill>
                <a:latin typeface="Calibri Light" pitchFamily="34" charset="0"/>
              </a:defRPr>
            </a:lvl9pPr>
          </a:lstStyle>
          <a:p>
            <a:pPr defTabSz="914400" eaLnBrk="1" fontAlgn="auto" hangingPunct="1">
              <a:spcAft>
                <a:spcPts val="600"/>
              </a:spcAft>
              <a:defRPr/>
            </a:pPr>
            <a:r>
              <a:rPr lang="en-US" sz="3600" b="1" dirty="0">
                <a:solidFill>
                  <a:srgbClr val="FFFFFF"/>
                </a:solidFill>
              </a:rPr>
              <a:t>First Few Days</a:t>
            </a:r>
          </a:p>
        </p:txBody>
      </p:sp>
      <p:sp>
        <p:nvSpPr>
          <p:cNvPr id="3" name="TextBox 2">
            <a:extLst>
              <a:ext uri="{FF2B5EF4-FFF2-40B4-BE49-F238E27FC236}">
                <a16:creationId xmlns:a16="http://schemas.microsoft.com/office/drawing/2014/main" id="{1A01FECC-0D53-4B46-807D-B39F254D96C6}"/>
              </a:ext>
            </a:extLst>
          </p:cNvPr>
          <p:cNvSpPr txBox="1"/>
          <p:nvPr/>
        </p:nvSpPr>
        <p:spPr>
          <a:xfrm>
            <a:off x="492371" y="1956628"/>
            <a:ext cx="3084844" cy="4032691"/>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200" b="1" dirty="0">
                <a:solidFill>
                  <a:srgbClr val="FFFFFF"/>
                </a:solidFill>
                <a:latin typeface="+mn-lt"/>
                <a:cs typeface="+mn-cs"/>
              </a:rPr>
              <a:t>.</a:t>
            </a:r>
          </a:p>
          <a:p>
            <a:pPr defTabSz="914400">
              <a:lnSpc>
                <a:spcPct val="90000"/>
              </a:lnSpc>
              <a:spcAft>
                <a:spcPts val="600"/>
              </a:spcAft>
              <a:buClr>
                <a:schemeClr val="accent1"/>
              </a:buClr>
              <a:buFont typeface="Calibri" panose="020F0502020204030204" pitchFamily="34" charset="0"/>
            </a:pPr>
            <a:endParaRPr lang="en-US" sz="1200" dirty="0">
              <a:solidFill>
                <a:srgbClr val="FFFFFF"/>
              </a:solidFill>
              <a:latin typeface="+mn-lt"/>
              <a:cs typeface="+mn-cs"/>
            </a:endParaRPr>
          </a:p>
        </p:txBody>
      </p:sp>
      <p:sp>
        <p:nvSpPr>
          <p:cNvPr id="20" name="Rectangle 19">
            <a:extLst>
              <a:ext uri="{FF2B5EF4-FFF2-40B4-BE49-F238E27FC236}">
                <a16:creationId xmlns:a16="http://schemas.microsoft.com/office/drawing/2014/main" id="{649E3F4C-17F5-49E4-B05F-80C6B348AF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A picture containing drawing&#10;&#10;Description automatically generated">
            <a:extLst>
              <a:ext uri="{FF2B5EF4-FFF2-40B4-BE49-F238E27FC236}">
                <a16:creationId xmlns:a16="http://schemas.microsoft.com/office/drawing/2014/main" id="{EE986877-3598-4B81-9CE3-665135CC7F67}"/>
              </a:ext>
            </a:extLst>
          </p:cNvPr>
          <p:cNvPicPr>
            <a:picLocks noChangeAspect="1"/>
          </p:cNvPicPr>
          <p:nvPr/>
        </p:nvPicPr>
        <p:blipFill>
          <a:blip r:embed="rId2"/>
          <a:stretch>
            <a:fillRect/>
          </a:stretch>
        </p:blipFill>
        <p:spPr>
          <a:xfrm>
            <a:off x="812203" y="2399039"/>
            <a:ext cx="2415681" cy="1863246"/>
          </a:xfrm>
          <a:prstGeom prst="rect">
            <a:avLst/>
          </a:prstGeom>
        </p:spPr>
      </p:pic>
      <p:sp>
        <p:nvSpPr>
          <p:cNvPr id="19" name="TextBox 18">
            <a:extLst>
              <a:ext uri="{FF2B5EF4-FFF2-40B4-BE49-F238E27FC236}">
                <a16:creationId xmlns:a16="http://schemas.microsoft.com/office/drawing/2014/main" id="{A167379C-7894-6334-905A-6E30594C1205}"/>
              </a:ext>
            </a:extLst>
          </p:cNvPr>
          <p:cNvSpPr txBox="1"/>
          <p:nvPr/>
        </p:nvSpPr>
        <p:spPr>
          <a:xfrm>
            <a:off x="4069568" y="156135"/>
            <a:ext cx="7951782" cy="2492990"/>
          </a:xfrm>
          <a:prstGeom prst="rect">
            <a:avLst/>
          </a:prstGeom>
          <a:noFill/>
        </p:spPr>
        <p:txBody>
          <a:bodyPr wrap="square">
            <a:spAutoFit/>
          </a:bodyPr>
          <a:lstStyle/>
          <a:p>
            <a:pPr algn="just" hangingPunct="0"/>
            <a:r>
              <a:rPr lang="en-GB" sz="1200" b="1" dirty="0">
                <a:solidFill>
                  <a:srgbClr val="000000"/>
                </a:solidFill>
                <a:effectLst/>
                <a:latin typeface="Candara" panose="020E0502030303020204" pitchFamily="34" charset="0"/>
                <a:ea typeface="Times New Roman" panose="02020603050405020304" pitchFamily="18" charset="0"/>
              </a:rPr>
              <a:t>Starting Reception in September 2022</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b="1" dirty="0">
                <a:solidFill>
                  <a:srgbClr val="000000"/>
                </a:solidFill>
                <a:effectLst/>
                <a:latin typeface="Candara" panose="020E0502030303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b="1" dirty="0">
                <a:solidFill>
                  <a:srgbClr val="000000"/>
                </a:solidFill>
                <a:effectLst/>
                <a:latin typeface="Candara" panose="020E0502030303020204" pitchFamily="34" charset="0"/>
                <a:ea typeface="Times New Roman" panose="02020603050405020304" pitchFamily="18" charset="0"/>
              </a:rPr>
              <a:t>Friday 2</a:t>
            </a:r>
            <a:r>
              <a:rPr lang="en-GB" sz="1200" b="1" baseline="30000" dirty="0">
                <a:solidFill>
                  <a:srgbClr val="000000"/>
                </a:solidFill>
                <a:effectLst/>
                <a:latin typeface="Candara" panose="020E0502030303020204" pitchFamily="34" charset="0"/>
                <a:ea typeface="Times New Roman" panose="02020603050405020304" pitchFamily="18" charset="0"/>
              </a:rPr>
              <a:t>nd</a:t>
            </a:r>
            <a:r>
              <a:rPr lang="en-GB" sz="1200" b="1" dirty="0">
                <a:solidFill>
                  <a:srgbClr val="000000"/>
                </a:solidFill>
                <a:effectLst/>
                <a:latin typeface="Candara" panose="020E0502030303020204" pitchFamily="34" charset="0"/>
                <a:ea typeface="Times New Roman" panose="02020603050405020304" pitchFamily="18" charset="0"/>
              </a:rPr>
              <a:t> September</a:t>
            </a:r>
            <a:r>
              <a:rPr lang="en-GB" sz="1200" dirty="0">
                <a:solidFill>
                  <a:srgbClr val="000000"/>
                </a:solidFill>
                <a:effectLst/>
                <a:latin typeface="Candara" panose="020E0502030303020204" pitchFamily="34" charset="0"/>
                <a:ea typeface="Times New Roman" panose="02020603050405020304" pitchFamily="18" charset="0"/>
              </a:rPr>
              <a:t> – Children will come in at 8.40 and leave at 11.45 am</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b="1" dirty="0">
                <a:solidFill>
                  <a:srgbClr val="000000"/>
                </a:solidFill>
                <a:effectLst/>
                <a:latin typeface="Candara" panose="020E0502030303020204" pitchFamily="34" charset="0"/>
                <a:ea typeface="Times New Roman" panose="02020603050405020304" pitchFamily="18" charset="0"/>
              </a:rPr>
              <a:t>Monday 5</a:t>
            </a:r>
            <a:r>
              <a:rPr lang="en-GB" sz="1200" b="1" baseline="30000" dirty="0">
                <a:solidFill>
                  <a:srgbClr val="000000"/>
                </a:solidFill>
                <a:effectLst/>
                <a:latin typeface="Candara" panose="020E0502030303020204" pitchFamily="34" charset="0"/>
                <a:ea typeface="Times New Roman" panose="02020603050405020304" pitchFamily="18" charset="0"/>
              </a:rPr>
              <a:t>th</a:t>
            </a:r>
            <a:r>
              <a:rPr lang="en-GB" sz="1200" b="1" dirty="0">
                <a:solidFill>
                  <a:srgbClr val="000000"/>
                </a:solidFill>
                <a:effectLst/>
                <a:latin typeface="Candara" panose="020E0502030303020204" pitchFamily="34" charset="0"/>
                <a:ea typeface="Times New Roman" panose="02020603050405020304" pitchFamily="18" charset="0"/>
              </a:rPr>
              <a:t> &amp; Tuesday 6</a:t>
            </a:r>
            <a:r>
              <a:rPr lang="en-GB" sz="1200" b="1" baseline="30000" dirty="0">
                <a:solidFill>
                  <a:srgbClr val="000000"/>
                </a:solidFill>
                <a:effectLst/>
                <a:latin typeface="Candara" panose="020E0502030303020204" pitchFamily="34" charset="0"/>
                <a:ea typeface="Times New Roman" panose="02020603050405020304" pitchFamily="18" charset="0"/>
              </a:rPr>
              <a:t>th</a:t>
            </a:r>
            <a:r>
              <a:rPr lang="en-GB" sz="1200" b="1" dirty="0">
                <a:solidFill>
                  <a:srgbClr val="000000"/>
                </a:solidFill>
                <a:effectLst/>
                <a:latin typeface="Candara" panose="020E0502030303020204" pitchFamily="34" charset="0"/>
                <a:ea typeface="Times New Roman" panose="02020603050405020304" pitchFamily="18" charset="0"/>
              </a:rPr>
              <a:t> September - </a:t>
            </a:r>
            <a:r>
              <a:rPr lang="en-GB" sz="1200" dirty="0">
                <a:solidFill>
                  <a:srgbClr val="000000"/>
                </a:solidFill>
                <a:effectLst/>
                <a:latin typeface="Candara" panose="020E0502030303020204" pitchFamily="34" charset="0"/>
                <a:ea typeface="Times New Roman" panose="02020603050405020304" pitchFamily="18" charset="0"/>
              </a:rPr>
              <a:t>– Children will come in at 8.40 and leave at 11.45 am</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b="1" dirty="0">
                <a:solidFill>
                  <a:srgbClr val="000000"/>
                </a:solidFill>
                <a:effectLst/>
                <a:latin typeface="Candara" panose="020E0502030303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b="1" dirty="0">
                <a:solidFill>
                  <a:srgbClr val="000000"/>
                </a:solidFill>
                <a:effectLst/>
                <a:latin typeface="Candara" panose="020E0502030303020204" pitchFamily="34" charset="0"/>
                <a:ea typeface="Times New Roman" panose="02020603050405020304" pitchFamily="18" charset="0"/>
              </a:rPr>
              <a:t>Wednesday 7</a:t>
            </a:r>
            <a:r>
              <a:rPr lang="en-GB" sz="1200" b="1" baseline="30000" dirty="0">
                <a:solidFill>
                  <a:srgbClr val="000000"/>
                </a:solidFill>
                <a:effectLst/>
                <a:latin typeface="Candara" panose="020E0502030303020204" pitchFamily="34" charset="0"/>
                <a:ea typeface="Times New Roman" panose="02020603050405020304" pitchFamily="18" charset="0"/>
              </a:rPr>
              <a:t>th</a:t>
            </a:r>
            <a:r>
              <a:rPr lang="en-GB" sz="1200" b="1" dirty="0">
                <a:solidFill>
                  <a:srgbClr val="000000"/>
                </a:solidFill>
                <a:effectLst/>
                <a:latin typeface="Candara" panose="020E0502030303020204" pitchFamily="34" charset="0"/>
                <a:ea typeface="Times New Roman" panose="02020603050405020304" pitchFamily="18" charset="0"/>
              </a:rPr>
              <a:t> to Friday 9</a:t>
            </a:r>
            <a:r>
              <a:rPr lang="en-GB" sz="1200" b="1" baseline="30000" dirty="0">
                <a:solidFill>
                  <a:srgbClr val="000000"/>
                </a:solidFill>
                <a:effectLst/>
                <a:latin typeface="Candara" panose="020E0502030303020204" pitchFamily="34" charset="0"/>
                <a:ea typeface="Times New Roman" panose="02020603050405020304" pitchFamily="18" charset="0"/>
              </a:rPr>
              <a:t>th</a:t>
            </a:r>
            <a:r>
              <a:rPr lang="en-GB" sz="1200" b="1" dirty="0">
                <a:solidFill>
                  <a:srgbClr val="000000"/>
                </a:solidFill>
                <a:effectLst/>
                <a:latin typeface="Candara" panose="020E0502030303020204" pitchFamily="34" charset="0"/>
                <a:ea typeface="Times New Roman" panose="02020603050405020304" pitchFamily="18" charset="0"/>
              </a:rPr>
              <a:t> September</a:t>
            </a:r>
            <a:r>
              <a:rPr lang="en-GB" sz="1200" dirty="0">
                <a:solidFill>
                  <a:srgbClr val="000000"/>
                </a:solidFill>
                <a:effectLst/>
                <a:latin typeface="Candara" panose="020E0502030303020204" pitchFamily="34" charset="0"/>
                <a:ea typeface="Times New Roman" panose="02020603050405020304" pitchFamily="18" charset="0"/>
              </a:rPr>
              <a:t> -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Children will arrive at 8.40 am and leave at 1.15 pm having had lunch at school.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This can either be a home packed lunch, or a school dinner and menus will be included in your pack. All Reception children receive a free school dinner under the Government’s Universal Free School Meals scheme.</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b="1" dirty="0">
                <a:solidFill>
                  <a:srgbClr val="000000"/>
                </a:solidFill>
                <a:effectLst/>
                <a:latin typeface="Candara" panose="020E0502030303020204" pitchFamily="34" charset="0"/>
                <a:ea typeface="Times New Roman" panose="02020603050405020304" pitchFamily="18" charset="0"/>
              </a:rPr>
              <a:t>Monday 12</a:t>
            </a:r>
            <a:r>
              <a:rPr lang="en-GB" sz="1200" b="1" baseline="30000" dirty="0">
                <a:solidFill>
                  <a:srgbClr val="000000"/>
                </a:solidFill>
                <a:effectLst/>
                <a:latin typeface="Candara" panose="020E0502030303020204" pitchFamily="34" charset="0"/>
                <a:ea typeface="Times New Roman" panose="02020603050405020304" pitchFamily="18" charset="0"/>
              </a:rPr>
              <a:t>th</a:t>
            </a:r>
            <a:r>
              <a:rPr lang="en-GB" sz="1200" b="1" dirty="0">
                <a:solidFill>
                  <a:srgbClr val="000000"/>
                </a:solidFill>
                <a:effectLst/>
                <a:latin typeface="Candara" panose="020E0502030303020204" pitchFamily="34" charset="0"/>
                <a:ea typeface="Times New Roman" panose="02020603050405020304" pitchFamily="18" charset="0"/>
              </a:rPr>
              <a:t> September onwards –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Children will start school at 8.40 am and leave at 3.15 pm. </a:t>
            </a:r>
            <a:endParaRPr lang="en-GB" sz="1200" dirty="0">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197B90F5-E2F5-5C34-ADF6-36A5D6F8C0A7}"/>
              </a:ext>
            </a:extLst>
          </p:cNvPr>
          <p:cNvSpPr txBox="1"/>
          <p:nvPr/>
        </p:nvSpPr>
        <p:spPr>
          <a:xfrm>
            <a:off x="4129014" y="3048094"/>
            <a:ext cx="7512780" cy="3785652"/>
          </a:xfrm>
          <a:prstGeom prst="rect">
            <a:avLst/>
          </a:prstGeom>
          <a:noFill/>
        </p:spPr>
        <p:txBody>
          <a:bodyPr wrap="square">
            <a:spAutoFit/>
          </a:bodyPr>
          <a:lstStyle/>
          <a:p>
            <a:pPr algn="just" hangingPunct="0"/>
            <a:r>
              <a:rPr lang="en-GB" sz="1200" b="1" dirty="0">
                <a:solidFill>
                  <a:srgbClr val="000000"/>
                </a:solidFill>
                <a:effectLst/>
                <a:latin typeface="Candara" panose="020E0502030303020204" pitchFamily="34" charset="0"/>
                <a:ea typeface="Times New Roman" panose="02020603050405020304" pitchFamily="18" charset="0"/>
              </a:rPr>
              <a:t>Starting Nursery in September 2022</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b="1" dirty="0">
                <a:solidFill>
                  <a:srgbClr val="000000"/>
                </a:solidFill>
                <a:effectLst/>
                <a:latin typeface="Candara" panose="020E0502030303020204" pitchFamily="34" charset="0"/>
                <a:ea typeface="Times New Roman" panose="02020603050405020304" pitchFamily="18" charset="0"/>
              </a:rPr>
              <a:t>Friday 2</a:t>
            </a:r>
            <a:r>
              <a:rPr lang="en-GB" sz="1200" b="1" baseline="30000" dirty="0">
                <a:solidFill>
                  <a:srgbClr val="000000"/>
                </a:solidFill>
                <a:effectLst/>
                <a:latin typeface="Candara" panose="020E0502030303020204" pitchFamily="34" charset="0"/>
                <a:ea typeface="Times New Roman" panose="02020603050405020304" pitchFamily="18" charset="0"/>
              </a:rPr>
              <a:t>nd</a:t>
            </a:r>
            <a:r>
              <a:rPr lang="en-GB" sz="1200" b="1" dirty="0">
                <a:solidFill>
                  <a:srgbClr val="000000"/>
                </a:solidFill>
                <a:effectLst/>
                <a:latin typeface="Candara" panose="020E0502030303020204" pitchFamily="34" charset="0"/>
                <a:ea typeface="Times New Roman" panose="02020603050405020304" pitchFamily="18" charset="0"/>
              </a:rPr>
              <a:t> September</a:t>
            </a:r>
            <a:r>
              <a:rPr lang="en-GB" sz="1200" dirty="0">
                <a:solidFill>
                  <a:srgbClr val="000000"/>
                </a:solidFill>
                <a:effectLst/>
                <a:latin typeface="Candara" panose="020E0502030303020204" pitchFamily="34" charset="0"/>
                <a:ea typeface="Times New Roman" panose="02020603050405020304" pitchFamily="18" charset="0"/>
              </a:rPr>
              <a:t> – Children will come in at 8.40 and leave at 11.45 am</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b="1" dirty="0">
                <a:solidFill>
                  <a:srgbClr val="000000"/>
                </a:solidFill>
                <a:effectLst/>
                <a:latin typeface="Candara" panose="020E0502030303020204" pitchFamily="34" charset="0"/>
                <a:ea typeface="Times New Roman" panose="02020603050405020304" pitchFamily="18" charset="0"/>
              </a:rPr>
              <a:t>Monday 5</a:t>
            </a:r>
            <a:r>
              <a:rPr lang="en-GB" sz="1200" b="1" baseline="30000" dirty="0">
                <a:solidFill>
                  <a:srgbClr val="000000"/>
                </a:solidFill>
                <a:effectLst/>
                <a:latin typeface="Candara" panose="020E0502030303020204" pitchFamily="34" charset="0"/>
                <a:ea typeface="Times New Roman" panose="02020603050405020304" pitchFamily="18" charset="0"/>
              </a:rPr>
              <a:t>th</a:t>
            </a:r>
            <a:r>
              <a:rPr lang="en-GB" sz="1200" b="1" dirty="0">
                <a:solidFill>
                  <a:srgbClr val="000000"/>
                </a:solidFill>
                <a:effectLst/>
                <a:latin typeface="Candara" panose="020E0502030303020204" pitchFamily="34" charset="0"/>
                <a:ea typeface="Times New Roman" panose="02020603050405020304" pitchFamily="18" charset="0"/>
              </a:rPr>
              <a:t> &amp; Tuesday 6</a:t>
            </a:r>
            <a:r>
              <a:rPr lang="en-GB" sz="1200" b="1" baseline="30000" dirty="0">
                <a:solidFill>
                  <a:srgbClr val="000000"/>
                </a:solidFill>
                <a:effectLst/>
                <a:latin typeface="Candara" panose="020E0502030303020204" pitchFamily="34" charset="0"/>
                <a:ea typeface="Times New Roman" panose="02020603050405020304" pitchFamily="18" charset="0"/>
              </a:rPr>
              <a:t>th</a:t>
            </a:r>
            <a:r>
              <a:rPr lang="en-GB" sz="1200" b="1" dirty="0">
                <a:solidFill>
                  <a:srgbClr val="000000"/>
                </a:solidFill>
                <a:effectLst/>
                <a:latin typeface="Candara" panose="020E0502030303020204" pitchFamily="34" charset="0"/>
                <a:ea typeface="Times New Roman" panose="02020603050405020304" pitchFamily="18" charset="0"/>
              </a:rPr>
              <a:t> September </a:t>
            </a:r>
            <a:r>
              <a:rPr lang="en-GB" sz="1200" dirty="0">
                <a:solidFill>
                  <a:srgbClr val="000000"/>
                </a:solidFill>
                <a:effectLst/>
                <a:latin typeface="Candara" panose="020E0502030303020204" pitchFamily="34" charset="0"/>
                <a:ea typeface="Times New Roman" panose="02020603050405020304" pitchFamily="18" charset="0"/>
              </a:rPr>
              <a:t>– Children will come in at 8.40 and leave at 11.45 am</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b="1" dirty="0">
                <a:solidFill>
                  <a:srgbClr val="000000"/>
                </a:solidFill>
                <a:effectLst/>
                <a:latin typeface="Candara" panose="020E0502030303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b="1" dirty="0">
                <a:solidFill>
                  <a:srgbClr val="000000"/>
                </a:solidFill>
                <a:effectLst/>
                <a:latin typeface="Candara" panose="020E0502030303020204" pitchFamily="34" charset="0"/>
                <a:ea typeface="Times New Roman" panose="02020603050405020304" pitchFamily="18" charset="0"/>
              </a:rPr>
              <a:t>Wednesday 7</a:t>
            </a:r>
            <a:r>
              <a:rPr lang="en-GB" sz="1200" b="1" baseline="30000" dirty="0">
                <a:solidFill>
                  <a:srgbClr val="000000"/>
                </a:solidFill>
                <a:effectLst/>
                <a:latin typeface="Candara" panose="020E0502030303020204" pitchFamily="34" charset="0"/>
                <a:ea typeface="Times New Roman" panose="02020603050405020304" pitchFamily="18" charset="0"/>
              </a:rPr>
              <a:t>th</a:t>
            </a:r>
            <a:r>
              <a:rPr lang="en-GB" sz="1200" b="1" dirty="0">
                <a:solidFill>
                  <a:srgbClr val="000000"/>
                </a:solidFill>
                <a:effectLst/>
                <a:latin typeface="Candara" panose="020E0502030303020204" pitchFamily="34" charset="0"/>
                <a:ea typeface="Times New Roman" panose="02020603050405020304" pitchFamily="18" charset="0"/>
              </a:rPr>
              <a:t> to Friday 9</a:t>
            </a:r>
            <a:r>
              <a:rPr lang="en-GB" sz="1200" b="1" baseline="30000" dirty="0">
                <a:solidFill>
                  <a:srgbClr val="000000"/>
                </a:solidFill>
                <a:effectLst/>
                <a:latin typeface="Candara" panose="020E0502030303020204" pitchFamily="34" charset="0"/>
                <a:ea typeface="Times New Roman" panose="02020603050405020304" pitchFamily="18" charset="0"/>
              </a:rPr>
              <a:t>th</a:t>
            </a:r>
            <a:r>
              <a:rPr lang="en-GB" sz="1200" b="1" dirty="0">
                <a:solidFill>
                  <a:srgbClr val="000000"/>
                </a:solidFill>
                <a:effectLst/>
                <a:latin typeface="Candara" panose="020E0502030303020204" pitchFamily="34" charset="0"/>
                <a:ea typeface="Times New Roman" panose="02020603050405020304" pitchFamily="18" charset="0"/>
              </a:rPr>
              <a:t> September</a:t>
            </a:r>
            <a:r>
              <a:rPr lang="en-GB" sz="1200" dirty="0">
                <a:solidFill>
                  <a:srgbClr val="000000"/>
                </a:solidFill>
                <a:effectLst/>
                <a:latin typeface="Candara" panose="020E0502030303020204" pitchFamily="34" charset="0"/>
                <a:ea typeface="Times New Roman" panose="02020603050405020304" pitchFamily="18" charset="0"/>
              </a:rPr>
              <a:t> -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Nursery children (15 hours) – arrive at 8.40 am and leave at 11.45 am</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Nursery children (30 hours) – arrive at 8.40 am and leave at 1.15 pm having had lunch at school.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This can either be a home packed lunch, or a school dinner and menus will be included in your pack. Unfortunately, Nursery parents have to pay for their children’s lunches at a cost of £2.65 per day and can be ordered in advance on </a:t>
            </a:r>
            <a:r>
              <a:rPr lang="en-GB" sz="1200" dirty="0" err="1">
                <a:solidFill>
                  <a:srgbClr val="000000"/>
                </a:solidFill>
                <a:effectLst/>
                <a:latin typeface="Candara" panose="020E0502030303020204" pitchFamily="34" charset="0"/>
                <a:ea typeface="Times New Roman" panose="02020603050405020304" pitchFamily="18" charset="0"/>
              </a:rPr>
              <a:t>ParentMail</a:t>
            </a:r>
            <a:r>
              <a:rPr lang="en-GB" sz="1200" dirty="0">
                <a:solidFill>
                  <a:srgbClr val="000000"/>
                </a:solidFill>
                <a:effectLst/>
                <a:latin typeface="Candara" panose="020E0502030303020204" pitchFamily="34" charset="0"/>
                <a:ea typeface="Times New Roman" panose="02020603050405020304" pitchFamily="18" charset="0"/>
              </a:rPr>
              <a:t>.</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b="1" dirty="0">
                <a:solidFill>
                  <a:srgbClr val="000000"/>
                </a:solidFill>
                <a:effectLst/>
                <a:latin typeface="Candara" panose="020E0502030303020204" pitchFamily="34" charset="0"/>
                <a:ea typeface="Times New Roman" panose="02020603050405020304" pitchFamily="18" charset="0"/>
              </a:rPr>
              <a:t>Monday 12</a:t>
            </a:r>
            <a:r>
              <a:rPr lang="en-GB" sz="1200" b="1" baseline="30000" dirty="0">
                <a:solidFill>
                  <a:srgbClr val="000000"/>
                </a:solidFill>
                <a:effectLst/>
                <a:latin typeface="Candara" panose="020E0502030303020204" pitchFamily="34" charset="0"/>
                <a:ea typeface="Times New Roman" panose="02020603050405020304" pitchFamily="18" charset="0"/>
              </a:rPr>
              <a:t>th</a:t>
            </a:r>
            <a:r>
              <a:rPr lang="en-GB" sz="1200" b="1" dirty="0">
                <a:solidFill>
                  <a:srgbClr val="000000"/>
                </a:solidFill>
                <a:effectLst/>
                <a:latin typeface="Candara" panose="020E0502030303020204" pitchFamily="34" charset="0"/>
                <a:ea typeface="Times New Roman" panose="02020603050405020304" pitchFamily="18" charset="0"/>
              </a:rPr>
              <a:t> September onwards –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Nursery children (15 hours) will continue to arrive at 8.40 am and leave at 11.45 am.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Nursery children (30 hours) – the ‘normal’ school day is 8.40 to 3.15 pm.</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This is more than 30 hours, but there are several different options available to you.  </a:t>
            </a:r>
            <a:endParaRPr lang="en-GB" sz="1200" dirty="0">
              <a:effectLst/>
              <a:latin typeface="Times New Roman" panose="02020603050405020304" pitchFamily="18" charset="0"/>
              <a:ea typeface="Times New Roman" panose="02020603050405020304" pitchFamily="18" charset="0"/>
            </a:endParaRPr>
          </a:p>
          <a:p>
            <a:pPr algn="just" hangingPunct="0"/>
            <a:r>
              <a:rPr lang="en-GB" sz="1200" dirty="0">
                <a:solidFill>
                  <a:srgbClr val="000000"/>
                </a:solidFill>
                <a:effectLst/>
                <a:latin typeface="Candara" panose="020E0502030303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1385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D53CA0-FDE7-4B62-AE74-A671E6B82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06FA22A8-DAD2-4DBF-BCF6-AA00E9D83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38CF2381-9166-48DC-8859-93B6A58939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4BD2E6AE-C3F2-4810-9E5A-558DF5952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89754" y="639097"/>
            <a:ext cx="6253317" cy="3686015"/>
          </a:xfrm>
        </p:spPr>
        <p:txBody>
          <a:bodyPr vert="horz" lIns="91440" tIns="45720" rIns="91440" bIns="45720" rtlCol="0" anchor="b">
            <a:normAutofit/>
          </a:bodyPr>
          <a:lstStyle/>
          <a:p>
            <a:pPr eaLnBrk="1" hangingPunct="1"/>
            <a:r>
              <a:rPr lang="en-US" sz="7200" b="1" dirty="0">
                <a:solidFill>
                  <a:schemeClr val="accent1">
                    <a:lumMod val="75000"/>
                  </a:schemeClr>
                </a:solidFill>
                <a:latin typeface="Comic Sans MS" panose="030F0702030302020204" pitchFamily="66" charset="0"/>
              </a:rPr>
              <a:t>Welcome to our Learning Community!</a:t>
            </a:r>
          </a:p>
        </p:txBody>
      </p:sp>
      <p:pic>
        <p:nvPicPr>
          <p:cNvPr id="3"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5418" r="1781" b="-3"/>
          <a:stretch/>
        </p:blipFill>
        <p:spPr bwMode="auto">
          <a:xfrm>
            <a:off x="633999" y="620720"/>
            <a:ext cx="4001315" cy="508693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DFC7D57A-9BAF-4E96-975B-960E53B656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3C132D2-2AC6-4C49-B6A8-16CA2EA67F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49B1CA5-C549-417D-AA96-540C50D7D9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9479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9980711D-7BB2-47AD-B02B-F49B98A5B8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5EAB01D9-5A57-4805-ADAA-FA439B01D1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8" name="Straight Connector 77">
            <a:extLst>
              <a:ext uri="{FF2B5EF4-FFF2-40B4-BE49-F238E27FC236}">
                <a16:creationId xmlns:a16="http://schemas.microsoft.com/office/drawing/2014/main" id="{C2D75788-8553-4E8F-B12B-317E982A8C8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0" name="Rectangle 79">
            <a:extLst>
              <a:ext uri="{FF2B5EF4-FFF2-40B4-BE49-F238E27FC236}">
                <a16:creationId xmlns:a16="http://schemas.microsoft.com/office/drawing/2014/main" id="{0E658837-6052-421E-8201-4FEA3583E2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1"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488A0AC-DC0A-4901-9648-DEF173E81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1058573"/>
            <a:ext cx="3811020" cy="2926080"/>
          </a:xfrm>
        </p:spPr>
        <p:txBody>
          <a:bodyPr vert="horz" lIns="91440" tIns="45720" rIns="91440" bIns="45720" rtlCol="0" anchor="b">
            <a:normAutofit/>
          </a:bodyPr>
          <a:lstStyle/>
          <a:p>
            <a:pPr eaLnBrk="1" fontAlgn="auto" hangingPunct="1">
              <a:spcAft>
                <a:spcPts val="0"/>
              </a:spcAft>
              <a:defRPr/>
            </a:pPr>
            <a:r>
              <a:rPr lang="en-US" sz="6000" b="1" dirty="0">
                <a:solidFill>
                  <a:srgbClr val="FFFFFF"/>
                </a:solidFill>
                <a:latin typeface="Comic Sans MS" panose="030F0702030302020204" pitchFamily="66" charset="0"/>
              </a:rPr>
              <a:t>Any Questions </a:t>
            </a:r>
          </a:p>
        </p:txBody>
      </p:sp>
      <p:sp>
        <p:nvSpPr>
          <p:cNvPr id="84" name="Rectangle 83">
            <a:extLst>
              <a:ext uri="{FF2B5EF4-FFF2-40B4-BE49-F238E27FC236}">
                <a16:creationId xmlns:a16="http://schemas.microsoft.com/office/drawing/2014/main" id="{64C9BCFA-32BF-4E2D-8D69-B5476EA4A0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C35D7071-3F5F-45E4-B57A-B7222C87C5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98F1AFB8-6CBC-42FD-B0DE-8D8ACC95CFAF}"/>
              </a:ext>
            </a:extLst>
          </p:cNvPr>
          <p:cNvPicPr>
            <a:picLocks noChangeAspect="1"/>
          </p:cNvPicPr>
          <p:nvPr/>
        </p:nvPicPr>
        <p:blipFill>
          <a:blip r:embed="rId2"/>
          <a:stretch>
            <a:fillRect/>
          </a:stretch>
        </p:blipFill>
        <p:spPr>
          <a:xfrm>
            <a:off x="5184496" y="485804"/>
            <a:ext cx="3216554" cy="3346704"/>
          </a:xfrm>
          <a:prstGeom prst="rect">
            <a:avLst/>
          </a:prstGeom>
        </p:spPr>
      </p:pic>
      <p:sp>
        <p:nvSpPr>
          <p:cNvPr id="88" name="Rectangle 87">
            <a:extLst>
              <a:ext uri="{FF2B5EF4-FFF2-40B4-BE49-F238E27FC236}">
                <a16:creationId xmlns:a16="http://schemas.microsoft.com/office/drawing/2014/main" id="{C3FD210E-1D10-4F60-9658-017BD61B11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321732"/>
            <a:ext cx="3068701" cy="2108201"/>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F39332E9-8CA1-45BA-88A6-C04B1FA4A6A7}"/>
              </a:ext>
            </a:extLst>
          </p:cNvPr>
          <p:cNvPicPr>
            <a:picLocks noChangeAspect="1"/>
          </p:cNvPicPr>
          <p:nvPr/>
        </p:nvPicPr>
        <p:blipFill>
          <a:blip r:embed="rId3"/>
          <a:stretch>
            <a:fillRect/>
          </a:stretch>
        </p:blipFill>
        <p:spPr>
          <a:xfrm>
            <a:off x="9440484" y="483762"/>
            <a:ext cx="1784309" cy="1784309"/>
          </a:xfrm>
          <a:prstGeom prst="rect">
            <a:avLst/>
          </a:prstGeom>
        </p:spPr>
      </p:pic>
      <p:sp>
        <p:nvSpPr>
          <p:cNvPr id="90" name="Rectangle 89">
            <a:extLst>
              <a:ext uri="{FF2B5EF4-FFF2-40B4-BE49-F238E27FC236}">
                <a16:creationId xmlns:a16="http://schemas.microsoft.com/office/drawing/2014/main" id="{793F545C-10A6-453D-9988-8D727A66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3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question marks">
            <a:extLst>
              <a:ext uri="{FF2B5EF4-FFF2-40B4-BE49-F238E27FC236}">
                <a16:creationId xmlns:a16="http://schemas.microsoft.com/office/drawing/2014/main" id="{0603D555-BF11-45D5-AF7E-C15EE459EDB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09297" y="4318312"/>
            <a:ext cx="2971445" cy="1977401"/>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91">
            <a:extLst>
              <a:ext uri="{FF2B5EF4-FFF2-40B4-BE49-F238E27FC236}">
                <a16:creationId xmlns:a16="http://schemas.microsoft.com/office/drawing/2014/main" id="{3EFA9F15-8109-488E-8D36-B803B56B18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61038" y="3078347"/>
            <a:ext cx="2743200" cy="288757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clipart ques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D1B0-E7FD-9CD8-224B-0D2615680044}"/>
              </a:ext>
            </a:extLst>
          </p:cNvPr>
          <p:cNvSpPr>
            <a:spLocks noGrp="1"/>
          </p:cNvSpPr>
          <p:nvPr>
            <p:ph type="title"/>
          </p:nvPr>
        </p:nvSpPr>
        <p:spPr>
          <a:xfrm>
            <a:off x="1097278" y="454289"/>
            <a:ext cx="10058403" cy="1069231"/>
          </a:xfrm>
        </p:spPr>
        <p:txBody>
          <a:bodyPr>
            <a:normAutofit fontScale="90000"/>
          </a:bodyPr>
          <a:lstStyle/>
          <a:p>
            <a:pPr algn="ctr"/>
            <a:r>
              <a:rPr lang="en-GB" b="1" dirty="0">
                <a:solidFill>
                  <a:srgbClr val="92D050"/>
                </a:solidFill>
                <a:latin typeface="Comic Sans MS" panose="030F0702030302020204" pitchFamily="66" charset="0"/>
              </a:rPr>
              <a:t>Summer Transition Open Afternoons</a:t>
            </a:r>
          </a:p>
        </p:txBody>
      </p:sp>
      <p:sp>
        <p:nvSpPr>
          <p:cNvPr id="4" name="Content Placeholder 3"/>
          <p:cNvSpPr>
            <a:spLocks noGrp="1"/>
          </p:cNvSpPr>
          <p:nvPr>
            <p:ph sz="half" idx="1"/>
          </p:nvPr>
        </p:nvSpPr>
        <p:spPr/>
        <p:txBody>
          <a:bodyPr/>
          <a:lstStyle/>
          <a:p>
            <a:endParaRPr lang="en-GB"/>
          </a:p>
        </p:txBody>
      </p:sp>
    </p:spTree>
    <p:extLst>
      <p:ext uri="{BB962C8B-B14F-4D97-AF65-F5344CB8AC3E}">
        <p14:creationId xmlns:p14="http://schemas.microsoft.com/office/powerpoint/2010/main" val="2727206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solidFill>
                  <a:schemeClr val="tx1">
                    <a:lumMod val="75000"/>
                    <a:lumOff val="25000"/>
                  </a:schemeClr>
                </a:solidFill>
                <a:latin typeface="Comic Sans MS" panose="030F0702030302020204" pitchFamily="66" charset="0"/>
              </a:rPr>
              <a:t>Staff </a:t>
            </a:r>
          </a:p>
        </p:txBody>
      </p:sp>
      <p:sp>
        <p:nvSpPr>
          <p:cNvPr id="15362" name="Content Placeholder 2"/>
          <p:cNvSpPr>
            <a:spLocks noGrp="1"/>
          </p:cNvSpPr>
          <p:nvPr>
            <p:ph idx="1"/>
          </p:nvPr>
        </p:nvSpPr>
        <p:spPr>
          <a:xfrm>
            <a:off x="1096963" y="1846263"/>
            <a:ext cx="10058400" cy="4296960"/>
          </a:xfrm>
        </p:spPr>
        <p:txBody>
          <a:bodyPr/>
          <a:lstStyle/>
          <a:p>
            <a:pPr eaLnBrk="1" hangingPunct="1">
              <a:lnSpc>
                <a:spcPct val="150000"/>
              </a:lnSpc>
            </a:pPr>
            <a:r>
              <a:rPr lang="en-US" sz="3600" b="1" dirty="0" err="1">
                <a:solidFill>
                  <a:schemeClr val="accent1">
                    <a:lumMod val="50000"/>
                  </a:schemeClr>
                </a:solidFill>
                <a:latin typeface="Comic Sans MS" panose="030F0702030302020204" pitchFamily="66" charset="0"/>
              </a:rPr>
              <a:t>Mrs</a:t>
            </a:r>
            <a:r>
              <a:rPr lang="en-US" sz="3600" b="1" dirty="0">
                <a:solidFill>
                  <a:schemeClr val="accent1">
                    <a:lumMod val="50000"/>
                  </a:schemeClr>
                </a:solidFill>
                <a:latin typeface="Comic Sans MS" panose="030F0702030302020204" pitchFamily="66" charset="0"/>
              </a:rPr>
              <a:t> O’Connor – </a:t>
            </a:r>
            <a:r>
              <a:rPr lang="en-US" sz="3200" b="1" dirty="0" err="1">
                <a:solidFill>
                  <a:schemeClr val="accent1">
                    <a:lumMod val="50000"/>
                  </a:schemeClr>
                </a:solidFill>
                <a:latin typeface="Comic Sans MS" panose="030F0702030302020204" pitchFamily="66" charset="0"/>
              </a:rPr>
              <a:t>Pantherswood</a:t>
            </a:r>
            <a:r>
              <a:rPr lang="en-US" sz="3200" b="1" dirty="0">
                <a:solidFill>
                  <a:schemeClr val="accent1">
                    <a:lumMod val="50000"/>
                  </a:schemeClr>
                </a:solidFill>
                <a:latin typeface="Comic Sans MS" panose="030F0702030302020204" pitchFamily="66" charset="0"/>
              </a:rPr>
              <a:t> Class Teacher</a:t>
            </a:r>
          </a:p>
          <a:p>
            <a:pPr eaLnBrk="1" hangingPunct="1">
              <a:lnSpc>
                <a:spcPct val="150000"/>
              </a:lnSpc>
            </a:pPr>
            <a:r>
              <a:rPr lang="en-US" sz="3600" b="1" dirty="0" err="1">
                <a:solidFill>
                  <a:schemeClr val="accent1">
                    <a:lumMod val="50000"/>
                  </a:schemeClr>
                </a:solidFill>
                <a:latin typeface="Comic Sans MS" panose="030F0702030302020204" pitchFamily="66" charset="0"/>
              </a:rPr>
              <a:t>Mrs</a:t>
            </a:r>
            <a:r>
              <a:rPr lang="en-US" sz="3600" b="1" dirty="0">
                <a:solidFill>
                  <a:schemeClr val="accent1">
                    <a:lumMod val="50000"/>
                  </a:schemeClr>
                </a:solidFill>
                <a:latin typeface="Comic Sans MS" panose="030F0702030302020204" pitchFamily="66" charset="0"/>
              </a:rPr>
              <a:t> Bines – </a:t>
            </a:r>
            <a:r>
              <a:rPr lang="en-US" sz="3200" b="1" dirty="0">
                <a:solidFill>
                  <a:schemeClr val="accent1">
                    <a:lumMod val="50000"/>
                  </a:schemeClr>
                </a:solidFill>
                <a:latin typeface="Comic Sans MS" panose="030F0702030302020204" pitchFamily="66" charset="0"/>
              </a:rPr>
              <a:t>Early Years Teaching </a:t>
            </a:r>
            <a:r>
              <a:rPr lang="en-US" sz="3200" b="1" dirty="0" smtClean="0">
                <a:solidFill>
                  <a:schemeClr val="accent1">
                    <a:lumMod val="50000"/>
                  </a:schemeClr>
                </a:solidFill>
                <a:latin typeface="Comic Sans MS" panose="030F0702030302020204" pitchFamily="66" charset="0"/>
              </a:rPr>
              <a:t>Assistant</a:t>
            </a:r>
          </a:p>
          <a:p>
            <a:pPr eaLnBrk="1" hangingPunct="1">
              <a:lnSpc>
                <a:spcPct val="150000"/>
              </a:lnSpc>
            </a:pPr>
            <a:r>
              <a:rPr lang="en-US" sz="3200" b="1" dirty="0" smtClean="0">
                <a:solidFill>
                  <a:schemeClr val="accent1">
                    <a:lumMod val="50000"/>
                  </a:schemeClr>
                </a:solidFill>
                <a:latin typeface="Comic Sans MS" panose="030F0702030302020204" pitchFamily="66" charset="0"/>
              </a:rPr>
              <a:t>Miss Hodgson – Early Years Teaching Assistant</a:t>
            </a:r>
            <a:endParaRPr lang="en-US" sz="3600" b="1" dirty="0">
              <a:solidFill>
                <a:schemeClr val="accent1">
                  <a:lumMod val="50000"/>
                </a:schemeClr>
              </a:solidFill>
              <a:latin typeface="Comic Sans MS" panose="030F0702030302020204"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836613" y="1933575"/>
            <a:ext cx="7109652" cy="4545013"/>
          </a:xfrm>
          <a:prstGeom prst="rect">
            <a:avLst/>
          </a:prstGeom>
        </p:spPr>
        <p:txBody>
          <a:bodyPr rtlCol="0">
            <a:normAutofit lnSpcReduction="10000"/>
          </a:bodyPr>
          <a:lst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indent="-91440" defTabSz="914400" eaLnBrk="1" fontAlgn="auto" hangingPunct="1">
              <a:buFont typeface="Calibri" pitchFamily="34" charset="0"/>
              <a:buNone/>
              <a:defRPr/>
            </a:pPr>
            <a:r>
              <a:rPr lang="en-GB" sz="2900" b="1">
                <a:solidFill>
                  <a:schemeClr val="accent1">
                    <a:lumMod val="50000"/>
                  </a:schemeClr>
                </a:solidFill>
                <a:latin typeface="Comic Sans MS" panose="030F0702030302020204" pitchFamily="66" charset="0"/>
              </a:rPr>
              <a:t>Prime areas </a:t>
            </a:r>
          </a:p>
          <a:p>
            <a:pPr lvl="1" defTabSz="914400" eaLnBrk="1" fontAlgn="auto" hangingPunct="1">
              <a:defRPr/>
            </a:pPr>
            <a:r>
              <a:rPr lang="en-US" sz="2700">
                <a:solidFill>
                  <a:schemeClr val="accent1">
                    <a:lumMod val="50000"/>
                  </a:schemeClr>
                </a:solidFill>
                <a:latin typeface="Comic Sans MS" panose="030F0702030302020204" pitchFamily="66" charset="0"/>
              </a:rPr>
              <a:t>Communication and language</a:t>
            </a:r>
            <a:endParaRPr lang="en-GB" sz="2700">
              <a:solidFill>
                <a:schemeClr val="accent1">
                  <a:lumMod val="50000"/>
                </a:schemeClr>
              </a:solidFill>
              <a:latin typeface="Comic Sans MS" panose="030F0702030302020204" pitchFamily="66" charset="0"/>
            </a:endParaRPr>
          </a:p>
          <a:p>
            <a:pPr lvl="1" defTabSz="914400" eaLnBrk="1" fontAlgn="auto" hangingPunct="1">
              <a:defRPr/>
            </a:pPr>
            <a:r>
              <a:rPr lang="en-US" sz="2700">
                <a:solidFill>
                  <a:schemeClr val="accent1">
                    <a:lumMod val="50000"/>
                  </a:schemeClr>
                </a:solidFill>
                <a:latin typeface="Comic Sans MS" panose="030F0702030302020204" pitchFamily="66" charset="0"/>
              </a:rPr>
              <a:t>Physical development</a:t>
            </a:r>
            <a:endParaRPr lang="en-GB" sz="2700">
              <a:solidFill>
                <a:schemeClr val="accent1">
                  <a:lumMod val="50000"/>
                </a:schemeClr>
              </a:solidFill>
              <a:latin typeface="Comic Sans MS" panose="030F0702030302020204" pitchFamily="66" charset="0"/>
            </a:endParaRPr>
          </a:p>
          <a:p>
            <a:pPr lvl="1" defTabSz="914400" eaLnBrk="1" fontAlgn="auto" hangingPunct="1">
              <a:defRPr/>
            </a:pPr>
            <a:r>
              <a:rPr lang="en-US" sz="2900">
                <a:solidFill>
                  <a:schemeClr val="accent1">
                    <a:lumMod val="50000"/>
                  </a:schemeClr>
                </a:solidFill>
                <a:latin typeface="Comic Sans MS" panose="030F0702030302020204" pitchFamily="66" charset="0"/>
              </a:rPr>
              <a:t>Personal, social &amp; emotional development </a:t>
            </a:r>
            <a:endParaRPr lang="en-GB" sz="2900">
              <a:solidFill>
                <a:schemeClr val="accent1">
                  <a:lumMod val="50000"/>
                </a:schemeClr>
              </a:solidFill>
              <a:latin typeface="Comic Sans MS" panose="030F0702030302020204" pitchFamily="66" charset="0"/>
            </a:endParaRPr>
          </a:p>
          <a:p>
            <a:pPr marL="91440" indent="-91440" defTabSz="914400" eaLnBrk="1" fontAlgn="auto" hangingPunct="1">
              <a:defRPr/>
            </a:pPr>
            <a:r>
              <a:rPr lang="en-GB" sz="2900" b="1">
                <a:solidFill>
                  <a:schemeClr val="accent1">
                    <a:lumMod val="50000"/>
                  </a:schemeClr>
                </a:solidFill>
                <a:latin typeface="Comic Sans MS" panose="030F0702030302020204" pitchFamily="66" charset="0"/>
              </a:rPr>
              <a:t>Specific areas</a:t>
            </a:r>
            <a:r>
              <a:rPr lang="en-GB" sz="2900">
                <a:solidFill>
                  <a:schemeClr val="accent1">
                    <a:lumMod val="50000"/>
                  </a:schemeClr>
                </a:solidFill>
                <a:latin typeface="Comic Sans MS" panose="030F0702030302020204" pitchFamily="66" charset="0"/>
              </a:rPr>
              <a:t>. </a:t>
            </a:r>
          </a:p>
          <a:p>
            <a:pPr lvl="1" defTabSz="914400" eaLnBrk="1" fontAlgn="auto" hangingPunct="1">
              <a:defRPr/>
            </a:pPr>
            <a:r>
              <a:rPr lang="en-US" sz="2700">
                <a:solidFill>
                  <a:schemeClr val="accent1">
                    <a:lumMod val="50000"/>
                  </a:schemeClr>
                </a:solidFill>
                <a:latin typeface="Comic Sans MS" panose="030F0702030302020204" pitchFamily="66" charset="0"/>
              </a:rPr>
              <a:t>Literacy</a:t>
            </a:r>
          </a:p>
          <a:p>
            <a:pPr lvl="1" defTabSz="914400" eaLnBrk="1" fontAlgn="auto" hangingPunct="1">
              <a:defRPr/>
            </a:pPr>
            <a:r>
              <a:rPr lang="en-US" sz="2700">
                <a:solidFill>
                  <a:schemeClr val="accent1">
                    <a:lumMod val="50000"/>
                  </a:schemeClr>
                </a:solidFill>
                <a:latin typeface="Comic Sans MS" panose="030F0702030302020204" pitchFamily="66" charset="0"/>
              </a:rPr>
              <a:t>Mathematics</a:t>
            </a:r>
            <a:endParaRPr lang="en-GB" sz="2700">
              <a:solidFill>
                <a:schemeClr val="accent1">
                  <a:lumMod val="50000"/>
                </a:schemeClr>
              </a:solidFill>
              <a:latin typeface="Comic Sans MS" panose="030F0702030302020204" pitchFamily="66" charset="0"/>
            </a:endParaRPr>
          </a:p>
          <a:p>
            <a:pPr lvl="1" defTabSz="914400" eaLnBrk="1" fontAlgn="auto" hangingPunct="1">
              <a:defRPr/>
            </a:pPr>
            <a:r>
              <a:rPr lang="en-US" sz="2700">
                <a:solidFill>
                  <a:schemeClr val="accent1">
                    <a:lumMod val="50000"/>
                  </a:schemeClr>
                </a:solidFill>
                <a:latin typeface="Comic Sans MS" panose="030F0702030302020204" pitchFamily="66" charset="0"/>
              </a:rPr>
              <a:t>Understanding the world</a:t>
            </a:r>
            <a:endParaRPr lang="en-GB" sz="2700">
              <a:solidFill>
                <a:schemeClr val="accent1">
                  <a:lumMod val="50000"/>
                </a:schemeClr>
              </a:solidFill>
              <a:latin typeface="Comic Sans MS" panose="030F0702030302020204" pitchFamily="66" charset="0"/>
            </a:endParaRPr>
          </a:p>
          <a:p>
            <a:pPr lvl="1" defTabSz="914400" eaLnBrk="1" fontAlgn="auto" hangingPunct="1">
              <a:defRPr/>
            </a:pPr>
            <a:r>
              <a:rPr lang="en-US" sz="2700">
                <a:solidFill>
                  <a:schemeClr val="accent1">
                    <a:lumMod val="50000"/>
                  </a:schemeClr>
                </a:solidFill>
                <a:latin typeface="Comic Sans MS" panose="030F0702030302020204" pitchFamily="66" charset="0"/>
              </a:rPr>
              <a:t>Expressive arts and design</a:t>
            </a:r>
            <a:endParaRPr lang="en-GB" sz="2700">
              <a:solidFill>
                <a:schemeClr val="accent1">
                  <a:lumMod val="50000"/>
                </a:schemeClr>
              </a:solidFill>
              <a:latin typeface="Comic Sans MS" panose="030F0702030302020204" pitchFamily="66" charset="0"/>
            </a:endParaRPr>
          </a:p>
          <a:p>
            <a:pPr marL="91440" indent="-91440" defTabSz="914400" eaLnBrk="1" fontAlgn="auto" hangingPunct="1">
              <a:defRPr/>
            </a:pPr>
            <a:endParaRPr lang="en-US">
              <a:solidFill>
                <a:schemeClr val="tx1"/>
              </a:solidFill>
            </a:endParaRPr>
          </a:p>
          <a:p>
            <a:pPr marL="91440" indent="-91440" defTabSz="914400" eaLnBrk="1" fontAlgn="auto" hangingPunct="1">
              <a:defRPr/>
            </a:pPr>
            <a:endParaRPr lang="en-US">
              <a:solidFill>
                <a:schemeClr val="tx1"/>
              </a:solidFill>
            </a:endParaRPr>
          </a:p>
          <a:p>
            <a:pPr marL="91440" indent="-91440" defTabSz="914400" eaLnBrk="1" fontAlgn="auto" hangingPunct="1">
              <a:defRPr/>
            </a:pPr>
            <a:endParaRPr lang="en-US">
              <a:solidFill>
                <a:schemeClr val="tx1"/>
              </a:solidFill>
            </a:endParaRPr>
          </a:p>
          <a:p>
            <a:pPr marL="91440" indent="-91440" defTabSz="914400" eaLnBrk="1" fontAlgn="auto" hangingPunct="1">
              <a:defRPr/>
            </a:pPr>
            <a:endParaRPr lang="en-US">
              <a:solidFill>
                <a:schemeClr val="tx1"/>
              </a:solidFill>
            </a:endParaRPr>
          </a:p>
          <a:p>
            <a:pPr marL="91440" indent="-91440" defTabSz="914400" eaLnBrk="1" fontAlgn="auto" hangingPunct="1">
              <a:defRPr/>
            </a:pPr>
            <a:endParaRPr lang="en-US" dirty="0">
              <a:solidFill>
                <a:schemeClr val="tx1"/>
              </a:solidFill>
            </a:endParaRPr>
          </a:p>
        </p:txBody>
      </p:sp>
      <p:pic>
        <p:nvPicPr>
          <p:cNvPr id="3" name="Picture 2"/>
          <p:cNvPicPr>
            <a:picLocks noChangeAspect="1" noChangeArrowheads="1"/>
          </p:cNvPicPr>
          <p:nvPr/>
        </p:nvPicPr>
        <p:blipFill>
          <a:blip r:embed="rId2"/>
          <a:srcRect l="10831" r="10590"/>
          <a:stretch>
            <a:fillRect/>
          </a:stretch>
        </p:blipFill>
        <p:spPr bwMode="auto">
          <a:xfrm>
            <a:off x="8318924" y="4231715"/>
            <a:ext cx="2611259" cy="1868672"/>
          </a:xfrm>
          <a:prstGeom prst="rect">
            <a:avLst/>
          </a:prstGeom>
          <a:noFill/>
          <a:ln w="9525">
            <a:noFill/>
            <a:miter lim="800000"/>
            <a:headEnd/>
            <a:tailEnd/>
          </a:ln>
        </p:spPr>
      </p:pic>
      <p:sp>
        <p:nvSpPr>
          <p:cNvPr id="4" name="Title 1"/>
          <p:cNvSpPr txBox="1">
            <a:spLocks/>
          </p:cNvSpPr>
          <p:nvPr/>
        </p:nvSpPr>
        <p:spPr>
          <a:xfrm>
            <a:off x="1083900" y="953544"/>
            <a:ext cx="10058400" cy="1449387"/>
          </a:xfrm>
          <a:prstGeom prst="rect">
            <a:avLst/>
          </a:prstGeom>
        </p:spPr>
        <p:txBody>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itchFamily="34" charset="0"/>
              </a:defRPr>
            </a:lvl2pPr>
            <a:lvl3pPr algn="l" rtl="0" eaLnBrk="0" fontAlgn="base" hangingPunct="0">
              <a:lnSpc>
                <a:spcPct val="85000"/>
              </a:lnSpc>
              <a:spcBef>
                <a:spcPct val="0"/>
              </a:spcBef>
              <a:spcAft>
                <a:spcPct val="0"/>
              </a:spcAft>
              <a:defRPr sz="4800">
                <a:solidFill>
                  <a:srgbClr val="404040"/>
                </a:solidFill>
                <a:latin typeface="Calibri Light" pitchFamily="34" charset="0"/>
              </a:defRPr>
            </a:lvl3pPr>
            <a:lvl4pPr algn="l" rtl="0" eaLnBrk="0" fontAlgn="base" hangingPunct="0">
              <a:lnSpc>
                <a:spcPct val="85000"/>
              </a:lnSpc>
              <a:spcBef>
                <a:spcPct val="0"/>
              </a:spcBef>
              <a:spcAft>
                <a:spcPct val="0"/>
              </a:spcAft>
              <a:defRPr sz="4800">
                <a:solidFill>
                  <a:srgbClr val="404040"/>
                </a:solidFill>
                <a:latin typeface="Calibri Light" pitchFamily="34" charset="0"/>
              </a:defRPr>
            </a:lvl4pPr>
            <a:lvl5pPr algn="l" rtl="0" eaLnBrk="0" fontAlgn="base" hangingPunct="0">
              <a:lnSpc>
                <a:spcPct val="85000"/>
              </a:lnSpc>
              <a:spcBef>
                <a:spcPct val="0"/>
              </a:spcBef>
              <a:spcAft>
                <a:spcPct val="0"/>
              </a:spcAft>
              <a:defRPr sz="4800">
                <a:solidFill>
                  <a:srgbClr val="404040"/>
                </a:solidFill>
                <a:latin typeface="Calibri Light" pitchFamily="34" charset="0"/>
              </a:defRPr>
            </a:lvl5pPr>
            <a:lvl6pPr marL="457200" algn="l" rtl="0" fontAlgn="base">
              <a:lnSpc>
                <a:spcPct val="85000"/>
              </a:lnSpc>
              <a:spcBef>
                <a:spcPct val="0"/>
              </a:spcBef>
              <a:spcAft>
                <a:spcPct val="0"/>
              </a:spcAft>
              <a:defRPr sz="4800">
                <a:solidFill>
                  <a:srgbClr val="404040"/>
                </a:solidFill>
                <a:latin typeface="Calibri Light" pitchFamily="34" charset="0"/>
              </a:defRPr>
            </a:lvl6pPr>
            <a:lvl7pPr marL="914400" algn="l" rtl="0" fontAlgn="base">
              <a:lnSpc>
                <a:spcPct val="85000"/>
              </a:lnSpc>
              <a:spcBef>
                <a:spcPct val="0"/>
              </a:spcBef>
              <a:spcAft>
                <a:spcPct val="0"/>
              </a:spcAft>
              <a:defRPr sz="4800">
                <a:solidFill>
                  <a:srgbClr val="404040"/>
                </a:solidFill>
                <a:latin typeface="Calibri Light" pitchFamily="34" charset="0"/>
              </a:defRPr>
            </a:lvl7pPr>
            <a:lvl8pPr marL="1371600" algn="l" rtl="0" fontAlgn="base">
              <a:lnSpc>
                <a:spcPct val="85000"/>
              </a:lnSpc>
              <a:spcBef>
                <a:spcPct val="0"/>
              </a:spcBef>
              <a:spcAft>
                <a:spcPct val="0"/>
              </a:spcAft>
              <a:defRPr sz="4800">
                <a:solidFill>
                  <a:srgbClr val="404040"/>
                </a:solidFill>
                <a:latin typeface="Calibri Light" pitchFamily="34" charset="0"/>
              </a:defRPr>
            </a:lvl8pPr>
            <a:lvl9pPr marL="1828800" algn="l" rtl="0" fontAlgn="base">
              <a:lnSpc>
                <a:spcPct val="85000"/>
              </a:lnSpc>
              <a:spcBef>
                <a:spcPct val="0"/>
              </a:spcBef>
              <a:spcAft>
                <a:spcPct val="0"/>
              </a:spcAft>
              <a:defRPr sz="4800">
                <a:solidFill>
                  <a:srgbClr val="404040"/>
                </a:solidFill>
                <a:latin typeface="Calibri Light" pitchFamily="34" charset="0"/>
              </a:defRPr>
            </a:lvl9pPr>
          </a:lstStyle>
          <a:p>
            <a:pPr defTabSz="914400" eaLnBrk="1" fontAlgn="auto" hangingPunct="1">
              <a:spcAft>
                <a:spcPts val="0"/>
              </a:spcAft>
              <a:defRPr/>
            </a:pPr>
            <a:r>
              <a:rPr lang="en-US" sz="4000" b="1" dirty="0">
                <a:solidFill>
                  <a:schemeClr val="tx1">
                    <a:lumMod val="75000"/>
                    <a:lumOff val="25000"/>
                  </a:schemeClr>
                </a:solidFill>
                <a:latin typeface="Comic Sans MS" panose="030F0702030302020204" pitchFamily="66" charset="0"/>
              </a:rPr>
              <a:t>Early Years Foundation Stage Curriculum </a:t>
            </a:r>
          </a:p>
        </p:txBody>
      </p:sp>
      <p:pic>
        <p:nvPicPr>
          <p:cNvPr id="6" name="Picture 5">
            <a:extLst>
              <a:ext uri="{FF2B5EF4-FFF2-40B4-BE49-F238E27FC236}">
                <a16:creationId xmlns:a16="http://schemas.microsoft.com/office/drawing/2014/main" id="{27C4117E-174A-4604-8EFD-5FCF31FB49A8}"/>
              </a:ext>
            </a:extLst>
          </p:cNvPr>
          <p:cNvPicPr>
            <a:picLocks noChangeAspect="1"/>
          </p:cNvPicPr>
          <p:nvPr/>
        </p:nvPicPr>
        <p:blipFill>
          <a:blip r:embed="rId3"/>
          <a:stretch>
            <a:fillRect/>
          </a:stretch>
        </p:blipFill>
        <p:spPr>
          <a:xfrm>
            <a:off x="8318924" y="2125462"/>
            <a:ext cx="2611258" cy="1868671"/>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C6D2E1A9-5D65-4847-994A-09AC8A9B3880}"/>
              </a:ext>
            </a:extLst>
          </p:cNvPr>
          <p:cNvPicPr>
            <a:picLocks noChangeAspect="1"/>
          </p:cNvPicPr>
          <p:nvPr/>
        </p:nvPicPr>
        <p:blipFill>
          <a:blip r:embed="rId4"/>
          <a:stretch>
            <a:fillRect/>
          </a:stretch>
        </p:blipFill>
        <p:spPr>
          <a:xfrm>
            <a:off x="5918031" y="3693070"/>
            <a:ext cx="2028233" cy="1809096"/>
          </a:xfrm>
          <a:prstGeom prst="rect">
            <a:avLst/>
          </a:prstGeom>
        </p:spPr>
      </p:pic>
    </p:spTree>
    <p:extLst>
      <p:ext uri="{BB962C8B-B14F-4D97-AF65-F5344CB8AC3E}">
        <p14:creationId xmlns:p14="http://schemas.microsoft.com/office/powerpoint/2010/main" val="158125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96963" y="587375"/>
            <a:ext cx="10058400" cy="1149350"/>
          </a:xfrm>
          <a:prstGeom prst="rect">
            <a:avLst/>
          </a:prstGeom>
        </p:spPr>
        <p:txBody>
          <a:bodyPr vert="horz" wrap="square" lIns="91440" tIns="45720" rIns="91440" bIns="45720" numCol="1" rtlCol="0" anchor="b" anchorCtr="0" compatLnSpc="1">
            <a:prstTxWarp prst="textNoShape">
              <a:avLst/>
            </a:prstTxWarp>
            <a:normAutofit fontScale="82500" lnSpcReduction="10000"/>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itchFamily="34" charset="0"/>
              </a:defRPr>
            </a:lvl2pPr>
            <a:lvl3pPr algn="l" rtl="0" eaLnBrk="0" fontAlgn="base" hangingPunct="0">
              <a:lnSpc>
                <a:spcPct val="85000"/>
              </a:lnSpc>
              <a:spcBef>
                <a:spcPct val="0"/>
              </a:spcBef>
              <a:spcAft>
                <a:spcPct val="0"/>
              </a:spcAft>
              <a:defRPr sz="4800">
                <a:solidFill>
                  <a:srgbClr val="404040"/>
                </a:solidFill>
                <a:latin typeface="Calibri Light" pitchFamily="34" charset="0"/>
              </a:defRPr>
            </a:lvl3pPr>
            <a:lvl4pPr algn="l" rtl="0" eaLnBrk="0" fontAlgn="base" hangingPunct="0">
              <a:lnSpc>
                <a:spcPct val="85000"/>
              </a:lnSpc>
              <a:spcBef>
                <a:spcPct val="0"/>
              </a:spcBef>
              <a:spcAft>
                <a:spcPct val="0"/>
              </a:spcAft>
              <a:defRPr sz="4800">
                <a:solidFill>
                  <a:srgbClr val="404040"/>
                </a:solidFill>
                <a:latin typeface="Calibri Light" pitchFamily="34" charset="0"/>
              </a:defRPr>
            </a:lvl4pPr>
            <a:lvl5pPr algn="l" rtl="0" eaLnBrk="0" fontAlgn="base" hangingPunct="0">
              <a:lnSpc>
                <a:spcPct val="85000"/>
              </a:lnSpc>
              <a:spcBef>
                <a:spcPct val="0"/>
              </a:spcBef>
              <a:spcAft>
                <a:spcPct val="0"/>
              </a:spcAft>
              <a:defRPr sz="4800">
                <a:solidFill>
                  <a:srgbClr val="404040"/>
                </a:solidFill>
                <a:latin typeface="Calibri Light" pitchFamily="34" charset="0"/>
              </a:defRPr>
            </a:lvl5pPr>
            <a:lvl6pPr marL="457200" algn="l" rtl="0" fontAlgn="base">
              <a:lnSpc>
                <a:spcPct val="85000"/>
              </a:lnSpc>
              <a:spcBef>
                <a:spcPct val="0"/>
              </a:spcBef>
              <a:spcAft>
                <a:spcPct val="0"/>
              </a:spcAft>
              <a:defRPr sz="4800">
                <a:solidFill>
                  <a:srgbClr val="404040"/>
                </a:solidFill>
                <a:latin typeface="Calibri Light" pitchFamily="34" charset="0"/>
              </a:defRPr>
            </a:lvl6pPr>
            <a:lvl7pPr marL="914400" algn="l" rtl="0" fontAlgn="base">
              <a:lnSpc>
                <a:spcPct val="85000"/>
              </a:lnSpc>
              <a:spcBef>
                <a:spcPct val="0"/>
              </a:spcBef>
              <a:spcAft>
                <a:spcPct val="0"/>
              </a:spcAft>
              <a:defRPr sz="4800">
                <a:solidFill>
                  <a:srgbClr val="404040"/>
                </a:solidFill>
                <a:latin typeface="Calibri Light" pitchFamily="34" charset="0"/>
              </a:defRPr>
            </a:lvl7pPr>
            <a:lvl8pPr marL="1371600" algn="l" rtl="0" fontAlgn="base">
              <a:lnSpc>
                <a:spcPct val="85000"/>
              </a:lnSpc>
              <a:spcBef>
                <a:spcPct val="0"/>
              </a:spcBef>
              <a:spcAft>
                <a:spcPct val="0"/>
              </a:spcAft>
              <a:defRPr sz="4800">
                <a:solidFill>
                  <a:srgbClr val="404040"/>
                </a:solidFill>
                <a:latin typeface="Calibri Light" pitchFamily="34" charset="0"/>
              </a:defRPr>
            </a:lvl8pPr>
            <a:lvl9pPr marL="1828800" algn="l" rtl="0" fontAlgn="base">
              <a:lnSpc>
                <a:spcPct val="85000"/>
              </a:lnSpc>
              <a:spcBef>
                <a:spcPct val="0"/>
              </a:spcBef>
              <a:spcAft>
                <a:spcPct val="0"/>
              </a:spcAft>
              <a:defRPr sz="4800">
                <a:solidFill>
                  <a:srgbClr val="404040"/>
                </a:solidFill>
                <a:latin typeface="Calibri Light" pitchFamily="34" charset="0"/>
              </a:defRPr>
            </a:lvl9pPr>
          </a:lstStyle>
          <a:p>
            <a:pPr defTabSz="914400" eaLnBrk="1" hangingPunct="1">
              <a:defRPr/>
            </a:pPr>
            <a:r>
              <a:rPr lang="en-GB" sz="4400" b="1" dirty="0">
                <a:solidFill>
                  <a:schemeClr val="tx1">
                    <a:lumMod val="75000"/>
                    <a:lumOff val="25000"/>
                  </a:schemeClr>
                </a:solidFill>
                <a:latin typeface="Comic Sans MS" panose="030F0702030302020204" pitchFamily="66" charset="0"/>
              </a:rPr>
              <a:t>EYFS Characteristics of Effective Learning</a:t>
            </a:r>
            <a:r>
              <a:rPr lang="en-GB" sz="4400" b="1" dirty="0">
                <a:solidFill>
                  <a:srgbClr val="00B050"/>
                </a:solidFill>
              </a:rPr>
              <a:t/>
            </a:r>
            <a:br>
              <a:rPr lang="en-GB" sz="4400" b="1" dirty="0">
                <a:solidFill>
                  <a:srgbClr val="00B050"/>
                </a:solidFill>
              </a:rPr>
            </a:br>
            <a:endParaRPr lang="en-GB" sz="4400" b="1" dirty="0">
              <a:solidFill>
                <a:srgbClr val="00B050"/>
              </a:solidFill>
            </a:endParaRPr>
          </a:p>
        </p:txBody>
      </p:sp>
      <p:sp>
        <p:nvSpPr>
          <p:cNvPr id="3" name="Rectangle 4"/>
          <p:cNvSpPr>
            <a:spLocks noChangeArrowheads="1"/>
          </p:cNvSpPr>
          <p:nvPr/>
        </p:nvSpPr>
        <p:spPr bwMode="auto">
          <a:xfrm>
            <a:off x="949325" y="1793875"/>
            <a:ext cx="9591675" cy="4210050"/>
          </a:xfrm>
          <a:prstGeom prst="rect">
            <a:avLst/>
          </a:prstGeom>
          <a:noFill/>
          <a:ln w="9525">
            <a:noFill/>
            <a:miter lim="800000"/>
            <a:headEnd/>
            <a:tailEnd/>
          </a:ln>
        </p:spPr>
        <p:txBody>
          <a:bodyPr>
            <a:spAutoFit/>
          </a:bodyPr>
          <a:lstStyle/>
          <a:p>
            <a:endParaRPr lang="en-GB" sz="2800" b="1" dirty="0">
              <a:latin typeface="Calibri" pitchFamily="34" charset="0"/>
            </a:endParaRPr>
          </a:p>
          <a:p>
            <a:r>
              <a:rPr lang="en-GB" sz="2800" b="1" dirty="0">
                <a:solidFill>
                  <a:schemeClr val="accent1">
                    <a:lumMod val="50000"/>
                  </a:schemeClr>
                </a:solidFill>
                <a:latin typeface="Comic Sans MS" panose="030F0702030302020204" pitchFamily="66" charset="0"/>
              </a:rPr>
              <a:t>Playing and exploring – </a:t>
            </a:r>
            <a:r>
              <a:rPr lang="en-GB" sz="2800" dirty="0">
                <a:solidFill>
                  <a:schemeClr val="accent1">
                    <a:lumMod val="50000"/>
                  </a:schemeClr>
                </a:solidFill>
                <a:latin typeface="Comic Sans MS" panose="030F0702030302020204" pitchFamily="66" charset="0"/>
              </a:rPr>
              <a:t>playing with what I know, willing to have a go, finding out and exploring</a:t>
            </a:r>
          </a:p>
          <a:p>
            <a:endParaRPr lang="en-GB" sz="2800" b="1" dirty="0">
              <a:solidFill>
                <a:schemeClr val="accent1">
                  <a:lumMod val="50000"/>
                </a:schemeClr>
              </a:solidFill>
              <a:latin typeface="Comic Sans MS" panose="030F0702030302020204" pitchFamily="66" charset="0"/>
            </a:endParaRPr>
          </a:p>
          <a:p>
            <a:r>
              <a:rPr lang="en-GB" sz="2800" b="1" dirty="0">
                <a:solidFill>
                  <a:schemeClr val="accent1">
                    <a:lumMod val="50000"/>
                  </a:schemeClr>
                </a:solidFill>
                <a:latin typeface="Comic Sans MS" panose="030F0702030302020204" pitchFamily="66" charset="0"/>
              </a:rPr>
              <a:t>Active learning –</a:t>
            </a:r>
            <a:r>
              <a:rPr lang="en-GB" sz="2800" dirty="0">
                <a:solidFill>
                  <a:schemeClr val="accent1">
                    <a:lumMod val="50000"/>
                  </a:schemeClr>
                </a:solidFill>
                <a:latin typeface="Comic Sans MS" panose="030F0702030302020204" pitchFamily="66" charset="0"/>
              </a:rPr>
              <a:t>being involved and concentrating, keeping on trying, achieving what I set out to do</a:t>
            </a:r>
          </a:p>
          <a:p>
            <a:endParaRPr lang="en-GB" sz="2800" dirty="0">
              <a:solidFill>
                <a:schemeClr val="accent1">
                  <a:lumMod val="50000"/>
                </a:schemeClr>
              </a:solidFill>
              <a:latin typeface="Comic Sans MS" panose="030F0702030302020204" pitchFamily="66" charset="0"/>
            </a:endParaRPr>
          </a:p>
          <a:p>
            <a:r>
              <a:rPr lang="en-GB" sz="2800" b="1" dirty="0">
                <a:solidFill>
                  <a:schemeClr val="accent1">
                    <a:lumMod val="50000"/>
                  </a:schemeClr>
                </a:solidFill>
                <a:latin typeface="Comic Sans MS" panose="030F0702030302020204" pitchFamily="66" charset="0"/>
              </a:rPr>
              <a:t>Creating and thinking critically – </a:t>
            </a:r>
            <a:r>
              <a:rPr lang="en-GB" sz="2800" dirty="0">
                <a:solidFill>
                  <a:schemeClr val="accent1">
                    <a:lumMod val="50000"/>
                  </a:schemeClr>
                </a:solidFill>
                <a:latin typeface="Comic Sans MS" panose="030F0702030302020204" pitchFamily="66" charset="0"/>
              </a:rPr>
              <a:t>having my own ideas, making links, choosing ways to do things</a:t>
            </a:r>
          </a:p>
          <a:p>
            <a:endParaRPr lang="en-GB" dirty="0">
              <a:latin typeface="Calibri" pitchFamily="34" charset="0"/>
            </a:endParaRPr>
          </a:p>
        </p:txBody>
      </p:sp>
    </p:spTree>
    <p:extLst>
      <p:ext uri="{BB962C8B-B14F-4D97-AF65-F5344CB8AC3E}">
        <p14:creationId xmlns:p14="http://schemas.microsoft.com/office/powerpoint/2010/main" val="556823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D22F00-066F-4198-8634-D000149B5E85}"/>
              </a:ext>
            </a:extLst>
          </p:cNvPr>
          <p:cNvSpPr txBox="1"/>
          <p:nvPr/>
        </p:nvSpPr>
        <p:spPr>
          <a:xfrm>
            <a:off x="1213945" y="1720840"/>
            <a:ext cx="9932275" cy="4524315"/>
          </a:xfrm>
          <a:prstGeom prst="rect">
            <a:avLst/>
          </a:prstGeom>
          <a:noFill/>
        </p:spPr>
        <p:txBody>
          <a:bodyPr wrap="square">
            <a:spAutoFit/>
          </a:bodyPr>
          <a:lstStyle/>
          <a:p>
            <a:pPr algn="just"/>
            <a:endParaRPr lang="en-GB" sz="2400" b="1" dirty="0">
              <a:solidFill>
                <a:srgbClr val="92D050"/>
              </a:solidFill>
              <a:latin typeface="Comic Sans MS" panose="030F0702030302020204" pitchFamily="66" charset="0"/>
            </a:endParaRPr>
          </a:p>
          <a:p>
            <a:pPr algn="just"/>
            <a:r>
              <a:rPr lang="en-GB" sz="2400" dirty="0">
                <a:solidFill>
                  <a:schemeClr val="accent1">
                    <a:lumMod val="50000"/>
                  </a:schemeClr>
                </a:solidFill>
                <a:latin typeface="Comic Sans MS" panose="030F0702030302020204" pitchFamily="66" charset="0"/>
              </a:rPr>
              <a:t>Throughout their time in the Reception Year our children partake in an ambitious curriculum which is designed in a sequential way to ensure progress towards the end of reception goals. These goals are defined as </a:t>
            </a:r>
            <a:r>
              <a:rPr lang="en-GB" sz="2400" b="1" dirty="0">
                <a:solidFill>
                  <a:schemeClr val="accent1">
                    <a:lumMod val="50000"/>
                  </a:schemeClr>
                </a:solidFill>
                <a:latin typeface="Comic Sans MS" panose="030F0702030302020204" pitchFamily="66" charset="0"/>
              </a:rPr>
              <a:t>Early Learning Goals </a:t>
            </a:r>
            <a:r>
              <a:rPr lang="en-GB" sz="2400" dirty="0">
                <a:solidFill>
                  <a:schemeClr val="accent1">
                    <a:lumMod val="50000"/>
                  </a:schemeClr>
                </a:solidFill>
                <a:latin typeface="Comic Sans MS" panose="030F0702030302020204" pitchFamily="66" charset="0"/>
              </a:rPr>
              <a:t>(ELGs).</a:t>
            </a:r>
          </a:p>
          <a:p>
            <a:pPr algn="just"/>
            <a:endParaRPr lang="en-GB" sz="2400" dirty="0">
              <a:solidFill>
                <a:schemeClr val="accent1">
                  <a:lumMod val="50000"/>
                </a:schemeClr>
              </a:solidFill>
              <a:latin typeface="Comic Sans MS" panose="030F0702030302020204" pitchFamily="66" charset="0"/>
            </a:endParaRPr>
          </a:p>
          <a:p>
            <a:pPr algn="just"/>
            <a:r>
              <a:rPr lang="en-GB" sz="2400" dirty="0">
                <a:solidFill>
                  <a:schemeClr val="accent1">
                    <a:lumMod val="50000"/>
                  </a:schemeClr>
                </a:solidFill>
                <a:latin typeface="Comic Sans MS" panose="030F0702030302020204" pitchFamily="66" charset="0"/>
              </a:rPr>
              <a:t>Our curriculum incorporates learning through play, learning by adults modelling, by observing each other and through guided learning and direct teaching. It is also important to highlight that our plans are flexible to allow us to respond quickly to children’s new interests and/or needs. </a:t>
            </a:r>
          </a:p>
          <a:p>
            <a:endParaRPr lang="en-GB" sz="2400" i="0" u="none" strike="noStrike" dirty="0">
              <a:solidFill>
                <a:schemeClr val="accent1">
                  <a:lumMod val="50000"/>
                </a:schemeClr>
              </a:solidFill>
              <a:effectLst/>
              <a:latin typeface="Comic Sans MS" panose="030F0702030302020204" pitchFamily="66" charset="0"/>
            </a:endParaRPr>
          </a:p>
        </p:txBody>
      </p:sp>
      <p:sp>
        <p:nvSpPr>
          <p:cNvPr id="4" name="Title 1">
            <a:extLst>
              <a:ext uri="{FF2B5EF4-FFF2-40B4-BE49-F238E27FC236}">
                <a16:creationId xmlns:a16="http://schemas.microsoft.com/office/drawing/2014/main" id="{65D39841-4B05-4705-8963-578D20252A23}"/>
              </a:ext>
            </a:extLst>
          </p:cNvPr>
          <p:cNvSpPr txBox="1">
            <a:spLocks/>
          </p:cNvSpPr>
          <p:nvPr/>
        </p:nvSpPr>
        <p:spPr>
          <a:xfrm>
            <a:off x="1083900" y="953544"/>
            <a:ext cx="10058400" cy="1449387"/>
          </a:xfrm>
          <a:prstGeom prst="rect">
            <a:avLst/>
          </a:prstGeom>
        </p:spPr>
        <p:txBody>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itchFamily="34" charset="0"/>
              </a:defRPr>
            </a:lvl2pPr>
            <a:lvl3pPr algn="l" rtl="0" eaLnBrk="0" fontAlgn="base" hangingPunct="0">
              <a:lnSpc>
                <a:spcPct val="85000"/>
              </a:lnSpc>
              <a:spcBef>
                <a:spcPct val="0"/>
              </a:spcBef>
              <a:spcAft>
                <a:spcPct val="0"/>
              </a:spcAft>
              <a:defRPr sz="4800">
                <a:solidFill>
                  <a:srgbClr val="404040"/>
                </a:solidFill>
                <a:latin typeface="Calibri Light" pitchFamily="34" charset="0"/>
              </a:defRPr>
            </a:lvl3pPr>
            <a:lvl4pPr algn="l" rtl="0" eaLnBrk="0" fontAlgn="base" hangingPunct="0">
              <a:lnSpc>
                <a:spcPct val="85000"/>
              </a:lnSpc>
              <a:spcBef>
                <a:spcPct val="0"/>
              </a:spcBef>
              <a:spcAft>
                <a:spcPct val="0"/>
              </a:spcAft>
              <a:defRPr sz="4800">
                <a:solidFill>
                  <a:srgbClr val="404040"/>
                </a:solidFill>
                <a:latin typeface="Calibri Light" pitchFamily="34" charset="0"/>
              </a:defRPr>
            </a:lvl4pPr>
            <a:lvl5pPr algn="l" rtl="0" eaLnBrk="0" fontAlgn="base" hangingPunct="0">
              <a:lnSpc>
                <a:spcPct val="85000"/>
              </a:lnSpc>
              <a:spcBef>
                <a:spcPct val="0"/>
              </a:spcBef>
              <a:spcAft>
                <a:spcPct val="0"/>
              </a:spcAft>
              <a:defRPr sz="4800">
                <a:solidFill>
                  <a:srgbClr val="404040"/>
                </a:solidFill>
                <a:latin typeface="Calibri Light" pitchFamily="34" charset="0"/>
              </a:defRPr>
            </a:lvl5pPr>
            <a:lvl6pPr marL="457200" algn="l" rtl="0" fontAlgn="base">
              <a:lnSpc>
                <a:spcPct val="85000"/>
              </a:lnSpc>
              <a:spcBef>
                <a:spcPct val="0"/>
              </a:spcBef>
              <a:spcAft>
                <a:spcPct val="0"/>
              </a:spcAft>
              <a:defRPr sz="4800">
                <a:solidFill>
                  <a:srgbClr val="404040"/>
                </a:solidFill>
                <a:latin typeface="Calibri Light" pitchFamily="34" charset="0"/>
              </a:defRPr>
            </a:lvl6pPr>
            <a:lvl7pPr marL="914400" algn="l" rtl="0" fontAlgn="base">
              <a:lnSpc>
                <a:spcPct val="85000"/>
              </a:lnSpc>
              <a:spcBef>
                <a:spcPct val="0"/>
              </a:spcBef>
              <a:spcAft>
                <a:spcPct val="0"/>
              </a:spcAft>
              <a:defRPr sz="4800">
                <a:solidFill>
                  <a:srgbClr val="404040"/>
                </a:solidFill>
                <a:latin typeface="Calibri Light" pitchFamily="34" charset="0"/>
              </a:defRPr>
            </a:lvl7pPr>
            <a:lvl8pPr marL="1371600" algn="l" rtl="0" fontAlgn="base">
              <a:lnSpc>
                <a:spcPct val="85000"/>
              </a:lnSpc>
              <a:spcBef>
                <a:spcPct val="0"/>
              </a:spcBef>
              <a:spcAft>
                <a:spcPct val="0"/>
              </a:spcAft>
              <a:defRPr sz="4800">
                <a:solidFill>
                  <a:srgbClr val="404040"/>
                </a:solidFill>
                <a:latin typeface="Calibri Light" pitchFamily="34" charset="0"/>
              </a:defRPr>
            </a:lvl8pPr>
            <a:lvl9pPr marL="1828800" algn="l" rtl="0" fontAlgn="base">
              <a:lnSpc>
                <a:spcPct val="85000"/>
              </a:lnSpc>
              <a:spcBef>
                <a:spcPct val="0"/>
              </a:spcBef>
              <a:spcAft>
                <a:spcPct val="0"/>
              </a:spcAft>
              <a:defRPr sz="4800">
                <a:solidFill>
                  <a:srgbClr val="404040"/>
                </a:solidFill>
                <a:latin typeface="Calibri Light" pitchFamily="34" charset="0"/>
              </a:defRPr>
            </a:lvl9pPr>
          </a:lstStyle>
          <a:p>
            <a:pPr defTabSz="914400" eaLnBrk="1" fontAlgn="auto" hangingPunct="1">
              <a:spcAft>
                <a:spcPts val="0"/>
              </a:spcAft>
              <a:defRPr/>
            </a:pPr>
            <a:r>
              <a:rPr lang="en-US" sz="3600" b="1" dirty="0">
                <a:solidFill>
                  <a:schemeClr val="tx1">
                    <a:lumMod val="75000"/>
                    <a:lumOff val="25000"/>
                  </a:schemeClr>
                </a:solidFill>
                <a:latin typeface="Comic Sans MS" panose="030F0702030302020204" pitchFamily="66" charset="0"/>
              </a:rPr>
              <a:t>Foundation Stage at Essendon </a:t>
            </a:r>
            <a:r>
              <a:rPr lang="en-US" sz="3600" b="1" dirty="0" err="1">
                <a:solidFill>
                  <a:schemeClr val="tx1">
                    <a:lumMod val="75000"/>
                    <a:lumOff val="25000"/>
                  </a:schemeClr>
                </a:solidFill>
                <a:latin typeface="Comic Sans MS" panose="030F0702030302020204" pitchFamily="66" charset="0"/>
              </a:rPr>
              <a:t>CofE</a:t>
            </a:r>
            <a:r>
              <a:rPr lang="en-US" sz="3600" b="1" dirty="0">
                <a:solidFill>
                  <a:schemeClr val="tx1">
                    <a:lumMod val="75000"/>
                    <a:lumOff val="25000"/>
                  </a:schemeClr>
                </a:solidFill>
                <a:latin typeface="Comic Sans MS" panose="030F0702030302020204" pitchFamily="66" charset="0"/>
              </a:rPr>
              <a:t> School </a:t>
            </a:r>
          </a:p>
        </p:txBody>
      </p:sp>
    </p:spTree>
    <p:extLst>
      <p:ext uri="{BB962C8B-B14F-4D97-AF65-F5344CB8AC3E}">
        <p14:creationId xmlns:p14="http://schemas.microsoft.com/office/powerpoint/2010/main" val="4172469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83900" y="953544"/>
            <a:ext cx="10058400" cy="1449387"/>
          </a:xfrm>
          <a:prstGeom prst="rect">
            <a:avLst/>
          </a:prstGeom>
        </p:spPr>
        <p:txBody>
          <a:bodyPr/>
          <a:lst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itchFamily="34" charset="0"/>
              </a:defRPr>
            </a:lvl2pPr>
            <a:lvl3pPr algn="l" rtl="0" eaLnBrk="0" fontAlgn="base" hangingPunct="0">
              <a:lnSpc>
                <a:spcPct val="85000"/>
              </a:lnSpc>
              <a:spcBef>
                <a:spcPct val="0"/>
              </a:spcBef>
              <a:spcAft>
                <a:spcPct val="0"/>
              </a:spcAft>
              <a:defRPr sz="4800">
                <a:solidFill>
                  <a:srgbClr val="404040"/>
                </a:solidFill>
                <a:latin typeface="Calibri Light" pitchFamily="34" charset="0"/>
              </a:defRPr>
            </a:lvl3pPr>
            <a:lvl4pPr algn="l" rtl="0" eaLnBrk="0" fontAlgn="base" hangingPunct="0">
              <a:lnSpc>
                <a:spcPct val="85000"/>
              </a:lnSpc>
              <a:spcBef>
                <a:spcPct val="0"/>
              </a:spcBef>
              <a:spcAft>
                <a:spcPct val="0"/>
              </a:spcAft>
              <a:defRPr sz="4800">
                <a:solidFill>
                  <a:srgbClr val="404040"/>
                </a:solidFill>
                <a:latin typeface="Calibri Light" pitchFamily="34" charset="0"/>
              </a:defRPr>
            </a:lvl4pPr>
            <a:lvl5pPr algn="l" rtl="0" eaLnBrk="0" fontAlgn="base" hangingPunct="0">
              <a:lnSpc>
                <a:spcPct val="85000"/>
              </a:lnSpc>
              <a:spcBef>
                <a:spcPct val="0"/>
              </a:spcBef>
              <a:spcAft>
                <a:spcPct val="0"/>
              </a:spcAft>
              <a:defRPr sz="4800">
                <a:solidFill>
                  <a:srgbClr val="404040"/>
                </a:solidFill>
                <a:latin typeface="Calibri Light" pitchFamily="34" charset="0"/>
              </a:defRPr>
            </a:lvl5pPr>
            <a:lvl6pPr marL="457200" algn="l" rtl="0" fontAlgn="base">
              <a:lnSpc>
                <a:spcPct val="85000"/>
              </a:lnSpc>
              <a:spcBef>
                <a:spcPct val="0"/>
              </a:spcBef>
              <a:spcAft>
                <a:spcPct val="0"/>
              </a:spcAft>
              <a:defRPr sz="4800">
                <a:solidFill>
                  <a:srgbClr val="404040"/>
                </a:solidFill>
                <a:latin typeface="Calibri Light" pitchFamily="34" charset="0"/>
              </a:defRPr>
            </a:lvl6pPr>
            <a:lvl7pPr marL="914400" algn="l" rtl="0" fontAlgn="base">
              <a:lnSpc>
                <a:spcPct val="85000"/>
              </a:lnSpc>
              <a:spcBef>
                <a:spcPct val="0"/>
              </a:spcBef>
              <a:spcAft>
                <a:spcPct val="0"/>
              </a:spcAft>
              <a:defRPr sz="4800">
                <a:solidFill>
                  <a:srgbClr val="404040"/>
                </a:solidFill>
                <a:latin typeface="Calibri Light" pitchFamily="34" charset="0"/>
              </a:defRPr>
            </a:lvl7pPr>
            <a:lvl8pPr marL="1371600" algn="l" rtl="0" fontAlgn="base">
              <a:lnSpc>
                <a:spcPct val="85000"/>
              </a:lnSpc>
              <a:spcBef>
                <a:spcPct val="0"/>
              </a:spcBef>
              <a:spcAft>
                <a:spcPct val="0"/>
              </a:spcAft>
              <a:defRPr sz="4800">
                <a:solidFill>
                  <a:srgbClr val="404040"/>
                </a:solidFill>
                <a:latin typeface="Calibri Light" pitchFamily="34" charset="0"/>
              </a:defRPr>
            </a:lvl8pPr>
            <a:lvl9pPr marL="1828800" algn="l" rtl="0" fontAlgn="base">
              <a:lnSpc>
                <a:spcPct val="85000"/>
              </a:lnSpc>
              <a:spcBef>
                <a:spcPct val="0"/>
              </a:spcBef>
              <a:spcAft>
                <a:spcPct val="0"/>
              </a:spcAft>
              <a:defRPr sz="4800">
                <a:solidFill>
                  <a:srgbClr val="404040"/>
                </a:solidFill>
                <a:latin typeface="Calibri Light" pitchFamily="34" charset="0"/>
              </a:defRPr>
            </a:lvl9pPr>
          </a:lstStyle>
          <a:p>
            <a:pPr defTabSz="914400" eaLnBrk="1" fontAlgn="auto" hangingPunct="1">
              <a:spcAft>
                <a:spcPts val="0"/>
              </a:spcAft>
              <a:defRPr/>
            </a:pPr>
            <a:r>
              <a:rPr lang="en-US" sz="3600" b="1" dirty="0">
                <a:solidFill>
                  <a:schemeClr val="tx1">
                    <a:lumMod val="75000"/>
                    <a:lumOff val="25000"/>
                  </a:schemeClr>
                </a:solidFill>
                <a:latin typeface="Comic Sans MS" panose="030F0702030302020204" pitchFamily="66" charset="0"/>
              </a:rPr>
              <a:t>Foundation Stage at Essendon </a:t>
            </a:r>
            <a:r>
              <a:rPr lang="en-US" sz="3600" b="1" dirty="0" err="1">
                <a:solidFill>
                  <a:schemeClr val="tx1">
                    <a:lumMod val="75000"/>
                    <a:lumOff val="25000"/>
                  </a:schemeClr>
                </a:solidFill>
                <a:latin typeface="Comic Sans MS" panose="030F0702030302020204" pitchFamily="66" charset="0"/>
              </a:rPr>
              <a:t>CofE</a:t>
            </a:r>
            <a:r>
              <a:rPr lang="en-US" sz="3600" b="1" dirty="0">
                <a:solidFill>
                  <a:schemeClr val="tx1">
                    <a:lumMod val="75000"/>
                    <a:lumOff val="25000"/>
                  </a:schemeClr>
                </a:solidFill>
                <a:latin typeface="Comic Sans MS" panose="030F0702030302020204" pitchFamily="66" charset="0"/>
              </a:rPr>
              <a:t> School </a:t>
            </a:r>
          </a:p>
        </p:txBody>
      </p:sp>
      <p:pic>
        <p:nvPicPr>
          <p:cNvPr id="5126" name="Picture 6" descr="Image result for clipart home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039" y="4416090"/>
            <a:ext cx="2948572" cy="151546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grow your m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6937" y="2140822"/>
            <a:ext cx="2016711" cy="19634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34B7B87-0340-44E3-AC55-C8F3EC223EEB}"/>
              </a:ext>
            </a:extLst>
          </p:cNvPr>
          <p:cNvSpPr txBox="1"/>
          <p:nvPr/>
        </p:nvSpPr>
        <p:spPr>
          <a:xfrm>
            <a:off x="1210434" y="1771871"/>
            <a:ext cx="10194667" cy="461665"/>
          </a:xfrm>
          <a:prstGeom prst="rect">
            <a:avLst/>
          </a:prstGeom>
          <a:noFill/>
        </p:spPr>
        <p:txBody>
          <a:bodyPr wrap="square">
            <a:spAutoFit/>
          </a:bodyPr>
          <a:lstStyle/>
          <a:p>
            <a:pPr algn="ctr"/>
            <a:r>
              <a:rPr lang="en-GB" sz="2400" b="1" dirty="0">
                <a:solidFill>
                  <a:srgbClr val="FF0000"/>
                </a:solidFill>
                <a:latin typeface="Comic Sans MS" panose="030F0702030302020204" pitchFamily="66" charset="0"/>
              </a:rPr>
              <a:t>Encouraging everyone’s light to shine</a:t>
            </a:r>
          </a:p>
        </p:txBody>
      </p:sp>
      <p:pic>
        <p:nvPicPr>
          <p:cNvPr id="1026" name="Picture 2" descr="Image result for ourdoor classroom day">
            <a:extLst>
              <a:ext uri="{FF2B5EF4-FFF2-40B4-BE49-F238E27FC236}">
                <a16:creationId xmlns:a16="http://schemas.microsoft.com/office/drawing/2014/main" id="{AFFD991A-8F5C-47E5-83D9-3726E1CDA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768" y="2666107"/>
            <a:ext cx="2555122" cy="15959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10;&#10;Description automatically generated">
            <a:extLst>
              <a:ext uri="{FF2B5EF4-FFF2-40B4-BE49-F238E27FC236}">
                <a16:creationId xmlns:a16="http://schemas.microsoft.com/office/drawing/2014/main" id="{720F3429-D26F-43E1-AFB9-A635CAD485BA}"/>
              </a:ext>
            </a:extLst>
          </p:cNvPr>
          <p:cNvPicPr>
            <a:picLocks noChangeAspect="1"/>
          </p:cNvPicPr>
          <p:nvPr/>
        </p:nvPicPr>
        <p:blipFill>
          <a:blip r:embed="rId5"/>
          <a:stretch>
            <a:fillRect/>
          </a:stretch>
        </p:blipFill>
        <p:spPr>
          <a:xfrm>
            <a:off x="4639217" y="4455070"/>
            <a:ext cx="2948571" cy="1714500"/>
          </a:xfrm>
          <a:prstGeom prst="rect">
            <a:avLst/>
          </a:prstGeom>
        </p:spPr>
      </p:pic>
      <p:pic>
        <p:nvPicPr>
          <p:cNvPr id="10" name="Picture 9">
            <a:extLst>
              <a:ext uri="{FF2B5EF4-FFF2-40B4-BE49-F238E27FC236}">
                <a16:creationId xmlns:a16="http://schemas.microsoft.com/office/drawing/2014/main" id="{F8B47999-4EB3-4617-8DB7-BF8B2EB979D7}"/>
              </a:ext>
            </a:extLst>
          </p:cNvPr>
          <p:cNvPicPr>
            <a:picLocks noChangeAspect="1"/>
          </p:cNvPicPr>
          <p:nvPr/>
        </p:nvPicPr>
        <p:blipFill>
          <a:blip r:embed="rId6"/>
          <a:stretch>
            <a:fillRect/>
          </a:stretch>
        </p:blipFill>
        <p:spPr>
          <a:xfrm>
            <a:off x="3599428" y="2441910"/>
            <a:ext cx="2265644" cy="2284266"/>
          </a:xfrm>
          <a:prstGeom prst="rect">
            <a:avLst/>
          </a:prstGeom>
        </p:spPr>
      </p:pic>
      <p:pic>
        <p:nvPicPr>
          <p:cNvPr id="12" name="Picture 11" descr="A picture containing building&#10;&#10;Description automatically generated">
            <a:extLst>
              <a:ext uri="{FF2B5EF4-FFF2-40B4-BE49-F238E27FC236}">
                <a16:creationId xmlns:a16="http://schemas.microsoft.com/office/drawing/2014/main" id="{FB8D25C8-15CF-4312-B728-57D6406D6122}"/>
              </a:ext>
            </a:extLst>
          </p:cNvPr>
          <p:cNvPicPr>
            <a:picLocks noChangeAspect="1"/>
          </p:cNvPicPr>
          <p:nvPr/>
        </p:nvPicPr>
        <p:blipFill>
          <a:blip r:embed="rId7"/>
          <a:stretch>
            <a:fillRect/>
          </a:stretch>
        </p:blipFill>
        <p:spPr>
          <a:xfrm>
            <a:off x="401056" y="2233536"/>
            <a:ext cx="2794000" cy="1778000"/>
          </a:xfrm>
          <a:prstGeom prst="rect">
            <a:avLst/>
          </a:prstGeom>
        </p:spPr>
      </p:pic>
      <p:pic>
        <p:nvPicPr>
          <p:cNvPr id="2050" name="Picture 2">
            <a:extLst>
              <a:ext uri="{FF2B5EF4-FFF2-40B4-BE49-F238E27FC236}">
                <a16:creationId xmlns:a16="http://schemas.microsoft.com/office/drawing/2014/main" id="{A8EC8E49-84FA-3A36-00C0-336CCA829F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81533" y="4489899"/>
            <a:ext cx="2943225"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022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b="1" dirty="0">
                <a:solidFill>
                  <a:schemeClr val="tx1">
                    <a:lumMod val="75000"/>
                    <a:lumOff val="25000"/>
                  </a:schemeClr>
                </a:solidFill>
                <a:latin typeface="Comic Sans MS" panose="030F0702030302020204" pitchFamily="66" charset="0"/>
              </a:rPr>
              <a:t>A Day in Reception and Nursery </a:t>
            </a:r>
          </a:p>
        </p:txBody>
      </p:sp>
      <p:sp>
        <p:nvSpPr>
          <p:cNvPr id="20482" name="Content Placeholder 2"/>
          <p:cNvSpPr>
            <a:spLocks noGrp="1"/>
          </p:cNvSpPr>
          <p:nvPr>
            <p:ph idx="1"/>
          </p:nvPr>
        </p:nvSpPr>
        <p:spPr>
          <a:xfrm>
            <a:off x="1127125" y="1736725"/>
            <a:ext cx="10028238" cy="4022725"/>
          </a:xfrm>
        </p:spPr>
        <p:txBody>
          <a:bodyPr/>
          <a:lstStyle/>
          <a:p>
            <a:pPr marL="0" indent="0" eaLnBrk="1" hangingPunct="1">
              <a:lnSpc>
                <a:spcPct val="80000"/>
              </a:lnSpc>
              <a:buNone/>
            </a:pPr>
            <a:endParaRPr lang="en-US" sz="3000" dirty="0"/>
          </a:p>
          <a:p>
            <a:pPr eaLnBrk="1" hangingPunct="1">
              <a:lnSpc>
                <a:spcPct val="80000"/>
              </a:lnSpc>
            </a:pPr>
            <a:endParaRPr lang="en-US" sz="3000" dirty="0"/>
          </a:p>
          <a:p>
            <a:pPr eaLnBrk="1" hangingPunct="1">
              <a:lnSpc>
                <a:spcPct val="80000"/>
              </a:lnSpc>
            </a:pPr>
            <a:endParaRPr lang="en-US" dirty="0"/>
          </a:p>
          <a:p>
            <a:pPr eaLnBrk="1" hangingPunct="1">
              <a:lnSpc>
                <a:spcPct val="80000"/>
              </a:lnSpc>
            </a:pPr>
            <a:endParaRPr lang="en-US" dirty="0"/>
          </a:p>
          <a:p>
            <a:pPr eaLnBrk="1" hangingPunct="1">
              <a:lnSpc>
                <a:spcPct val="80000"/>
              </a:lnSpc>
            </a:pPr>
            <a:endParaRPr lang="en-US" dirty="0"/>
          </a:p>
          <a:p>
            <a:pPr eaLnBrk="1" hangingPunct="1">
              <a:lnSpc>
                <a:spcPct val="80000"/>
              </a:lnSpc>
            </a:pPr>
            <a:endParaRPr lang="en-US" dirty="0"/>
          </a:p>
        </p:txBody>
      </p:sp>
      <p:pic>
        <p:nvPicPr>
          <p:cNvPr id="4" name="Picture 3">
            <a:extLst>
              <a:ext uri="{FF2B5EF4-FFF2-40B4-BE49-F238E27FC236}">
                <a16:creationId xmlns:a16="http://schemas.microsoft.com/office/drawing/2014/main" id="{487F8057-1CD4-4CD6-872C-787B9F91B5E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4040" y="1913484"/>
            <a:ext cx="3110865" cy="1958975"/>
          </a:xfrm>
          <a:prstGeom prst="rect">
            <a:avLst/>
          </a:prstGeom>
          <a:noFill/>
          <a:ln>
            <a:noFill/>
          </a:ln>
        </p:spPr>
      </p:pic>
      <p:pic>
        <p:nvPicPr>
          <p:cNvPr id="5" name="Picture 4">
            <a:extLst>
              <a:ext uri="{FF2B5EF4-FFF2-40B4-BE49-F238E27FC236}">
                <a16:creationId xmlns:a16="http://schemas.microsoft.com/office/drawing/2014/main" id="{E861F3DC-8F2F-41EC-8EC6-E160AC36D3E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733472" y="3605670"/>
            <a:ext cx="2032000" cy="3110865"/>
          </a:xfrm>
          <a:prstGeom prst="rect">
            <a:avLst/>
          </a:prstGeom>
          <a:noFill/>
          <a:ln>
            <a:noFill/>
          </a:ln>
        </p:spPr>
      </p:pic>
      <p:pic>
        <p:nvPicPr>
          <p:cNvPr id="6" name="Picture 5">
            <a:extLst>
              <a:ext uri="{FF2B5EF4-FFF2-40B4-BE49-F238E27FC236}">
                <a16:creationId xmlns:a16="http://schemas.microsoft.com/office/drawing/2014/main" id="{168EA836-8164-443B-A30D-7491A4B5124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950371" y="1913484"/>
            <a:ext cx="2912109" cy="2015490"/>
          </a:xfrm>
          <a:prstGeom prst="rect">
            <a:avLst/>
          </a:prstGeom>
          <a:noFill/>
          <a:ln>
            <a:noFill/>
          </a:ln>
        </p:spPr>
      </p:pic>
      <p:pic>
        <p:nvPicPr>
          <p:cNvPr id="7" name="Picture 6">
            <a:extLst>
              <a:ext uri="{FF2B5EF4-FFF2-40B4-BE49-F238E27FC236}">
                <a16:creationId xmlns:a16="http://schemas.microsoft.com/office/drawing/2014/main" id="{7F90216E-F611-4D2C-983F-625D91D9235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9550" y="1913483"/>
            <a:ext cx="2945130" cy="2057400"/>
          </a:xfrm>
          <a:prstGeom prst="rect">
            <a:avLst/>
          </a:prstGeom>
          <a:noFill/>
          <a:ln>
            <a:noFill/>
          </a:ln>
        </p:spPr>
      </p:pic>
      <p:pic>
        <p:nvPicPr>
          <p:cNvPr id="8" name="Picture 7">
            <a:extLst>
              <a:ext uri="{FF2B5EF4-FFF2-40B4-BE49-F238E27FC236}">
                <a16:creationId xmlns:a16="http://schemas.microsoft.com/office/drawing/2014/main" id="{1CAF2C27-728C-4CF0-9C1C-2791A8816D5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9550" y="4147641"/>
            <a:ext cx="2945130" cy="2032000"/>
          </a:xfrm>
          <a:prstGeom prst="rect">
            <a:avLst/>
          </a:prstGeom>
          <a:noFill/>
          <a:ln>
            <a:noFill/>
          </a:ln>
        </p:spPr>
      </p:pic>
      <p:pic>
        <p:nvPicPr>
          <p:cNvPr id="9" name="Picture 8">
            <a:extLst>
              <a:ext uri="{FF2B5EF4-FFF2-40B4-BE49-F238E27FC236}">
                <a16:creationId xmlns:a16="http://schemas.microsoft.com/office/drawing/2014/main" id="{C2BA0DB7-5529-4C37-8C4D-85B1916E7A9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0371" y="4147641"/>
            <a:ext cx="2912110" cy="20580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436BC-2273-59F5-ACDA-C95917D9A873}"/>
              </a:ext>
            </a:extLst>
          </p:cNvPr>
          <p:cNvSpPr>
            <a:spLocks noGrp="1"/>
          </p:cNvSpPr>
          <p:nvPr>
            <p:ph type="title"/>
          </p:nvPr>
        </p:nvSpPr>
        <p:spPr/>
        <p:txBody>
          <a:bodyPr/>
          <a:lstStyle/>
          <a:p>
            <a:r>
              <a:rPr lang="en-GB" dirty="0">
                <a:latin typeface="Comic Sans MS" panose="030F0702030302020204" pitchFamily="66" charset="0"/>
              </a:rPr>
              <a:t>Little </a:t>
            </a:r>
            <a:r>
              <a:rPr lang="en-GB" dirty="0" err="1">
                <a:latin typeface="Comic Sans MS" panose="030F0702030302020204" pitchFamily="66" charset="0"/>
              </a:rPr>
              <a:t>Wandle</a:t>
            </a:r>
            <a:r>
              <a:rPr lang="en-GB" dirty="0">
                <a:latin typeface="Comic Sans MS" panose="030F0702030302020204" pitchFamily="66" charset="0"/>
              </a:rPr>
              <a:t> Phonics and Reading</a:t>
            </a:r>
          </a:p>
        </p:txBody>
      </p:sp>
      <p:pic>
        <p:nvPicPr>
          <p:cNvPr id="1026" name="Picture 2">
            <a:extLst>
              <a:ext uri="{FF2B5EF4-FFF2-40B4-BE49-F238E27FC236}">
                <a16:creationId xmlns:a16="http://schemas.microsoft.com/office/drawing/2014/main" id="{321D9D99-E6AB-3C54-6E65-781507082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489" y="3360420"/>
            <a:ext cx="3373821"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D1FE5D1-0729-7120-948B-B5CC2C1F2B5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50828" y="914400"/>
            <a:ext cx="7083972" cy="507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6838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otalTime>81</TotalTime>
  <Words>864</Words>
  <Application>Microsoft Office PowerPoint</Application>
  <PresentationFormat>Widescreen</PresentationFormat>
  <Paragraphs>101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Candara</vt:lpstr>
      <vt:lpstr>Comic Sans MS</vt:lpstr>
      <vt:lpstr>Times New Roman</vt:lpstr>
      <vt:lpstr>Retrospect</vt:lpstr>
      <vt:lpstr>Curriculum Meeting</vt:lpstr>
      <vt:lpstr>Welcome to our Learning Community!</vt:lpstr>
      <vt:lpstr>Staff </vt:lpstr>
      <vt:lpstr>PowerPoint Presentation</vt:lpstr>
      <vt:lpstr>PowerPoint Presentation</vt:lpstr>
      <vt:lpstr>PowerPoint Presentation</vt:lpstr>
      <vt:lpstr>PowerPoint Presentation</vt:lpstr>
      <vt:lpstr>A Day in Reception and Nursery </vt:lpstr>
      <vt:lpstr>Little Wandle Phonics and Reading</vt:lpstr>
      <vt:lpstr>PowerPoint Presentation</vt:lpstr>
      <vt:lpstr>Reading Journal</vt:lpstr>
      <vt:lpstr>Reception Baseline Assessment</vt:lpstr>
      <vt:lpstr>Parents as Partners</vt:lpstr>
      <vt:lpstr>What do I need?</vt:lpstr>
      <vt:lpstr>Share with us!</vt:lpstr>
      <vt:lpstr>Attendance</vt:lpstr>
      <vt:lpstr>Being Prepared</vt:lpstr>
      <vt:lpstr>Email</vt:lpstr>
      <vt:lpstr>PowerPoint Presentation</vt:lpstr>
      <vt:lpstr>Any Questions </vt:lpstr>
      <vt:lpstr>Summer Transition Open Afternoons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Parents Meeting</dc:title>
  <dc:creator>Tracy O'Connor</dc:creator>
  <cp:lastModifiedBy>Tracy OConnor</cp:lastModifiedBy>
  <cp:revision>12</cp:revision>
  <dcterms:created xsi:type="dcterms:W3CDTF">2020-07-05T15:32:09Z</dcterms:created>
  <dcterms:modified xsi:type="dcterms:W3CDTF">2022-09-07T13:16:27Z</dcterms:modified>
</cp:coreProperties>
</file>